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22.02.2019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22.02.2019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22.02.2019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22.02.2019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22.02.2019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22.02.2019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22.02.2019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22.02.2019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22.02.2019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22.02.2019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22.02.2019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22.02.2019</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600200"/>
            <a:ext cx="7704856" cy="2836912"/>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ru-RU" sz="6700" dirty="0" smtClean="0">
                <a:solidFill>
                  <a:schemeClr val="tx1"/>
                </a:solidFill>
              </a:rPr>
              <a:t>Артикли </a:t>
            </a:r>
            <a:r>
              <a:rPr lang="en-US" sz="6700" dirty="0" smtClean="0">
                <a:solidFill>
                  <a:schemeClr val="tx1"/>
                </a:solidFill>
              </a:rPr>
              <a:t/>
            </a:r>
            <a:br>
              <a:rPr lang="en-US" sz="6700" dirty="0" smtClean="0">
                <a:solidFill>
                  <a:schemeClr val="tx1"/>
                </a:solidFill>
              </a:rPr>
            </a:br>
            <a:r>
              <a:rPr lang="ru-RU" sz="6700" dirty="0" smtClean="0">
                <a:solidFill>
                  <a:schemeClr val="tx1"/>
                </a:solidFill>
              </a:rPr>
              <a:t/>
            </a:r>
            <a:br>
              <a:rPr lang="ru-RU" sz="6700" dirty="0" smtClean="0">
                <a:solidFill>
                  <a:schemeClr val="tx1"/>
                </a:solidFill>
              </a:rPr>
            </a:br>
            <a:r>
              <a:rPr lang="en-US" sz="6700" dirty="0">
                <a:solidFill>
                  <a:schemeClr val="tx1"/>
                </a:solidFill>
              </a:rPr>
              <a:t>The </a:t>
            </a:r>
            <a:r>
              <a:rPr lang="en-US" sz="6700" dirty="0" smtClean="0">
                <a:solidFill>
                  <a:schemeClr val="tx1"/>
                </a:solidFill>
              </a:rPr>
              <a:t>Articles</a:t>
            </a:r>
            <a:endParaRPr lang="ru-RU" sz="6700" dirty="0">
              <a:solidFill>
                <a:schemeClr val="tx1"/>
              </a:solidFill>
            </a:endParaRPr>
          </a:p>
        </p:txBody>
      </p:sp>
      <p:sp>
        <p:nvSpPr>
          <p:cNvPr id="3" name="Подзаголовок 2"/>
          <p:cNvSpPr>
            <a:spLocks noGrp="1"/>
          </p:cNvSpPr>
          <p:nvPr>
            <p:ph type="subTitle" idx="1"/>
          </p:nvPr>
        </p:nvSpPr>
        <p:spPr>
          <a:xfrm>
            <a:off x="5868144" y="6165304"/>
            <a:ext cx="3016424" cy="393080"/>
          </a:xfrm>
        </p:spPr>
        <p:txBody>
          <a:bodyPr>
            <a:normAutofit/>
          </a:bodyPr>
          <a:lstStyle/>
          <a:p>
            <a:r>
              <a:rPr lang="ru-RU" sz="1400" dirty="0" smtClean="0">
                <a:solidFill>
                  <a:schemeClr val="tx1"/>
                </a:solidFill>
              </a:rPr>
              <a:t>созвездие-</a:t>
            </a:r>
            <a:r>
              <a:rPr lang="ru-RU" sz="1400" dirty="0" err="1" smtClean="0">
                <a:solidFill>
                  <a:schemeClr val="tx1"/>
                </a:solidFill>
              </a:rPr>
              <a:t>россия.рф</a:t>
            </a:r>
            <a:r>
              <a:rPr lang="ru-RU" sz="1400" dirty="0" smtClean="0">
                <a:solidFill>
                  <a:schemeClr val="tx1"/>
                </a:solidFill>
              </a:rPr>
              <a:t> </a:t>
            </a:r>
            <a:endParaRPr lang="ru-RU" sz="1400" dirty="0">
              <a:solidFill>
                <a:schemeClr val="tx1"/>
              </a:solidFill>
            </a:endParaRPr>
          </a:p>
        </p:txBody>
      </p:sp>
    </p:spTree>
    <p:extLst>
      <p:ext uri="{BB962C8B-B14F-4D97-AF65-F5344CB8AC3E}">
        <p14:creationId xmlns:p14="http://schemas.microsoft.com/office/powerpoint/2010/main" val="123333887"/>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548680"/>
            <a:ext cx="7988424" cy="5472608"/>
          </a:xfrm>
        </p:spPr>
        <p:txBody>
          <a:bodyPr>
            <a:normAutofit/>
          </a:bodyPr>
          <a:lstStyle/>
          <a:p>
            <a:r>
              <a:rPr lang="ru-RU" sz="2800" dirty="0" smtClean="0">
                <a:solidFill>
                  <a:schemeClr val="accent5"/>
                </a:solidFill>
              </a:rPr>
              <a:t>2. Если </a:t>
            </a:r>
            <a:r>
              <a:rPr lang="ru-RU" sz="2800" dirty="0">
                <a:solidFill>
                  <a:schemeClr val="accent5"/>
                </a:solidFill>
              </a:rPr>
              <a:t>говорится о единственном в мире предмете</a:t>
            </a:r>
            <a:r>
              <a:rPr lang="ru-RU" sz="2800" dirty="0">
                <a:solidFill>
                  <a:schemeClr val="tx1"/>
                </a:solidFill>
              </a:rPr>
              <a:t/>
            </a:r>
            <a:br>
              <a:rPr lang="ru-RU" sz="2800" dirty="0">
                <a:solidFill>
                  <a:schemeClr val="tx1"/>
                </a:solidFill>
              </a:rPr>
            </a:br>
            <a:r>
              <a:rPr lang="ru-RU" sz="2800" dirty="0">
                <a:solidFill>
                  <a:schemeClr val="tx1"/>
                </a:solidFill>
              </a:rPr>
              <a:t/>
            </a:r>
            <a:br>
              <a:rPr lang="ru-RU" sz="2800" dirty="0">
                <a:solidFill>
                  <a:schemeClr val="tx1"/>
                </a:solidFill>
              </a:rPr>
            </a:br>
            <a:r>
              <a:rPr lang="ru-RU" sz="2400" dirty="0" err="1">
                <a:solidFill>
                  <a:schemeClr val="tx1"/>
                </a:solidFill>
              </a:rPr>
              <a:t>The</a:t>
            </a:r>
            <a:r>
              <a:rPr lang="ru-RU" sz="2400" dirty="0">
                <a:solidFill>
                  <a:schemeClr val="tx1"/>
                </a:solidFill>
              </a:rPr>
              <a:t> </a:t>
            </a:r>
            <a:r>
              <a:rPr lang="ru-RU" sz="2400" dirty="0" err="1" smtClean="0">
                <a:solidFill>
                  <a:schemeClr val="tx1"/>
                </a:solidFill>
              </a:rPr>
              <a:t>sky</a:t>
            </a:r>
            <a:r>
              <a:rPr lang="ru-RU" sz="2400" dirty="0" smtClean="0">
                <a:solidFill>
                  <a:schemeClr val="tx1"/>
                </a:solidFill>
              </a:rPr>
              <a:t> </a:t>
            </a:r>
            <a:r>
              <a:rPr lang="en-US" sz="2400" dirty="0" smtClean="0">
                <a:solidFill>
                  <a:schemeClr val="tx1"/>
                </a:solidFill>
              </a:rPr>
              <a:t>is blue</a:t>
            </a:r>
            <a:r>
              <a:rPr lang="ru-RU" sz="2400" dirty="0" smtClean="0">
                <a:solidFill>
                  <a:schemeClr val="tx1"/>
                </a:solidFill>
              </a:rPr>
              <a:t>. </a:t>
            </a:r>
            <a:r>
              <a:rPr lang="ru-RU" sz="2400" dirty="0">
                <a:solidFill>
                  <a:schemeClr val="tx1"/>
                </a:solidFill>
              </a:rPr>
              <a:t/>
            </a:r>
            <a:br>
              <a:rPr lang="ru-RU" sz="2400" dirty="0">
                <a:solidFill>
                  <a:schemeClr val="tx1"/>
                </a:solidFill>
              </a:rPr>
            </a:br>
            <a:r>
              <a:rPr lang="ru-RU" sz="2400" dirty="0" smtClean="0">
                <a:solidFill>
                  <a:schemeClr val="tx1"/>
                </a:solidFill>
              </a:rPr>
              <a:t>Небо голубое.</a:t>
            </a:r>
            <a:r>
              <a:rPr lang="ru-RU" sz="2400" dirty="0">
                <a:solidFill>
                  <a:schemeClr val="tx1"/>
                </a:solidFill>
              </a:rPr>
              <a:t/>
            </a:r>
            <a:br>
              <a:rPr lang="ru-RU" sz="2400" dirty="0">
                <a:solidFill>
                  <a:schemeClr val="tx1"/>
                </a:solidFill>
              </a:rPr>
            </a:br>
            <a:r>
              <a:rPr lang="ru-RU" sz="2400" dirty="0">
                <a:solidFill>
                  <a:schemeClr val="tx1"/>
                </a:solidFill>
              </a:rPr>
              <a:t/>
            </a:r>
            <a:br>
              <a:rPr lang="ru-RU" sz="2400" dirty="0">
                <a:solidFill>
                  <a:schemeClr val="tx1"/>
                </a:solidFill>
              </a:rPr>
            </a:br>
            <a:r>
              <a:rPr lang="ru-RU" sz="2400" dirty="0">
                <a:solidFill>
                  <a:schemeClr val="tx1"/>
                </a:solidFill>
              </a:rPr>
              <a:t/>
            </a:r>
            <a:br>
              <a:rPr lang="ru-RU" sz="2400" dirty="0">
                <a:solidFill>
                  <a:schemeClr val="tx1"/>
                </a:solidFill>
              </a:rPr>
            </a:br>
            <a:r>
              <a:rPr lang="ru-RU" sz="2800" dirty="0">
                <a:solidFill>
                  <a:srgbClr val="FFC000"/>
                </a:solidFill>
              </a:rPr>
              <a:t>3</a:t>
            </a:r>
            <a:r>
              <a:rPr lang="ru-RU" sz="2800" dirty="0" smtClean="0">
                <a:solidFill>
                  <a:srgbClr val="FFC000"/>
                </a:solidFill>
              </a:rPr>
              <a:t>.Когда </a:t>
            </a:r>
            <a:r>
              <a:rPr lang="ru-RU" sz="2800" dirty="0">
                <a:solidFill>
                  <a:srgbClr val="FFC000"/>
                </a:solidFill>
              </a:rPr>
              <a:t>говорится о предмете (или лице), единственном в данной обстановке</a:t>
            </a:r>
            <a:br>
              <a:rPr lang="ru-RU" sz="2800" dirty="0">
                <a:solidFill>
                  <a:srgbClr val="FFC000"/>
                </a:solidFill>
              </a:rPr>
            </a:br>
            <a:r>
              <a:rPr lang="ru-RU" sz="2800" dirty="0">
                <a:solidFill>
                  <a:srgbClr val="FFC000"/>
                </a:solidFill>
              </a:rPr>
              <a:t/>
            </a:r>
            <a:br>
              <a:rPr lang="ru-RU" sz="2800" dirty="0">
                <a:solidFill>
                  <a:srgbClr val="FFC000"/>
                </a:solidFill>
              </a:rPr>
            </a:br>
            <a:r>
              <a:rPr lang="ru-RU" sz="2400" dirty="0" err="1">
                <a:solidFill>
                  <a:schemeClr val="tx1"/>
                </a:solidFill>
              </a:rPr>
              <a:t>The</a:t>
            </a:r>
            <a:r>
              <a:rPr lang="ru-RU" sz="2400" dirty="0">
                <a:solidFill>
                  <a:schemeClr val="tx1"/>
                </a:solidFill>
              </a:rPr>
              <a:t> </a:t>
            </a:r>
            <a:r>
              <a:rPr lang="ru-RU" sz="2400" dirty="0" err="1">
                <a:solidFill>
                  <a:schemeClr val="tx1"/>
                </a:solidFill>
              </a:rPr>
              <a:t>teacher</a:t>
            </a:r>
            <a:r>
              <a:rPr lang="ru-RU" sz="2400" dirty="0">
                <a:solidFill>
                  <a:schemeClr val="tx1"/>
                </a:solidFill>
              </a:rPr>
              <a:t> </a:t>
            </a:r>
            <a:r>
              <a:rPr lang="ru-RU" sz="2400" dirty="0" err="1">
                <a:solidFill>
                  <a:schemeClr val="tx1"/>
                </a:solidFill>
              </a:rPr>
              <a:t>is</a:t>
            </a:r>
            <a:r>
              <a:rPr lang="ru-RU" sz="2400" dirty="0">
                <a:solidFill>
                  <a:schemeClr val="tx1"/>
                </a:solidFill>
              </a:rPr>
              <a:t> </a:t>
            </a:r>
            <a:r>
              <a:rPr lang="ru-RU" sz="2400" dirty="0" err="1">
                <a:solidFill>
                  <a:schemeClr val="tx1"/>
                </a:solidFill>
              </a:rPr>
              <a:t>in</a:t>
            </a:r>
            <a:r>
              <a:rPr lang="ru-RU" sz="2400" dirty="0">
                <a:solidFill>
                  <a:schemeClr val="tx1"/>
                </a:solidFill>
              </a:rPr>
              <a:t> </a:t>
            </a:r>
            <a:r>
              <a:rPr lang="ru-RU" sz="2400" dirty="0" err="1">
                <a:solidFill>
                  <a:schemeClr val="tx1"/>
                </a:solidFill>
              </a:rPr>
              <a:t>the</a:t>
            </a:r>
            <a:r>
              <a:rPr lang="ru-RU" sz="2400" dirty="0">
                <a:solidFill>
                  <a:schemeClr val="tx1"/>
                </a:solidFill>
              </a:rPr>
              <a:t> </a:t>
            </a:r>
            <a:r>
              <a:rPr lang="ru-RU" sz="2400" dirty="0" err="1">
                <a:solidFill>
                  <a:schemeClr val="tx1"/>
                </a:solidFill>
              </a:rPr>
              <a:t>classroom</a:t>
            </a:r>
            <a:r>
              <a:rPr lang="ru-RU" sz="2400" dirty="0">
                <a:solidFill>
                  <a:schemeClr val="tx1"/>
                </a:solidFill>
              </a:rPr>
              <a:t>. </a:t>
            </a:r>
            <a:r>
              <a:rPr lang="ru-RU" sz="2400" dirty="0" smtClean="0">
                <a:solidFill>
                  <a:schemeClr val="tx1"/>
                </a:solidFill>
              </a:rPr>
              <a:t/>
            </a:r>
            <a:br>
              <a:rPr lang="ru-RU" sz="2400" dirty="0" smtClean="0">
                <a:solidFill>
                  <a:schemeClr val="tx1"/>
                </a:solidFill>
              </a:rPr>
            </a:br>
            <a:r>
              <a:rPr lang="ru-RU" sz="2400" dirty="0" smtClean="0">
                <a:solidFill>
                  <a:schemeClr val="tx1"/>
                </a:solidFill>
              </a:rPr>
              <a:t>Учитель </a:t>
            </a:r>
            <a:r>
              <a:rPr lang="ru-RU" sz="2400" dirty="0">
                <a:solidFill>
                  <a:schemeClr val="tx1"/>
                </a:solidFill>
              </a:rPr>
              <a:t>в классе. (В данном классе находится </a:t>
            </a:r>
            <a:r>
              <a:rPr lang="ru-RU" sz="2400" dirty="0" smtClean="0">
                <a:solidFill>
                  <a:schemeClr val="tx1"/>
                </a:solidFill>
              </a:rPr>
              <a:t>только один </a:t>
            </a:r>
            <a:r>
              <a:rPr lang="ru-RU" sz="2400" dirty="0">
                <a:solidFill>
                  <a:schemeClr val="tx1"/>
                </a:solidFill>
              </a:rPr>
              <a:t>учитель</a:t>
            </a:r>
            <a:r>
              <a:rPr lang="ru-RU" sz="2400" dirty="0" smtClean="0">
                <a:solidFill>
                  <a:schemeClr val="tx1"/>
                </a:solidFill>
              </a:rPr>
              <a:t>)</a:t>
            </a:r>
            <a:r>
              <a:rPr lang="ru-RU" sz="2400" dirty="0" smtClean="0"/>
              <a:t>. </a:t>
            </a:r>
            <a:endParaRPr lang="ru-RU" sz="2400" dirty="0"/>
          </a:p>
        </p:txBody>
      </p:sp>
      <p:sp>
        <p:nvSpPr>
          <p:cNvPr id="3" name="Подзаголовок 2"/>
          <p:cNvSpPr>
            <a:spLocks noGrp="1"/>
          </p:cNvSpPr>
          <p:nvPr>
            <p:ph type="subTitle" idx="1"/>
          </p:nvPr>
        </p:nvSpPr>
        <p:spPr>
          <a:xfrm>
            <a:off x="5868144" y="6309320"/>
            <a:ext cx="3088432" cy="321072"/>
          </a:xfrm>
        </p:spPr>
        <p:txBody>
          <a:bodyPr>
            <a:norm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1143638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404664"/>
            <a:ext cx="7846640" cy="5616624"/>
          </a:xfrm>
        </p:spPr>
        <p:txBody>
          <a:bodyPr>
            <a:noAutofit/>
          </a:bodyPr>
          <a:lstStyle/>
          <a:p>
            <a:r>
              <a:rPr lang="ru-RU" sz="2800" dirty="0" smtClean="0">
                <a:solidFill>
                  <a:schemeClr val="tx1"/>
                </a:solidFill>
              </a:rPr>
              <a:t>4. С </a:t>
            </a:r>
            <a:r>
              <a:rPr lang="ru-RU" sz="2800" dirty="0">
                <a:solidFill>
                  <a:schemeClr val="tx1"/>
                </a:solidFill>
              </a:rPr>
              <a:t>существительным, перед которым стоит порядковое числительное</a:t>
            </a:r>
            <a:br>
              <a:rPr lang="ru-RU" sz="2800" dirty="0">
                <a:solidFill>
                  <a:schemeClr val="tx1"/>
                </a:solidFill>
              </a:rPr>
            </a:br>
            <a:r>
              <a:rPr lang="ru-RU" sz="2800" dirty="0">
                <a:solidFill>
                  <a:schemeClr val="tx1"/>
                </a:solidFill>
              </a:rPr>
              <a:t/>
            </a:r>
            <a:br>
              <a:rPr lang="ru-RU" sz="2800" dirty="0">
                <a:solidFill>
                  <a:schemeClr val="tx1"/>
                </a:solidFill>
              </a:rPr>
            </a:br>
            <a:r>
              <a:rPr lang="ru-RU" sz="2800" dirty="0" err="1">
                <a:solidFill>
                  <a:schemeClr val="tx1"/>
                </a:solidFill>
              </a:rPr>
              <a:t>We</a:t>
            </a:r>
            <a:r>
              <a:rPr lang="ru-RU" sz="2800" dirty="0">
                <a:solidFill>
                  <a:schemeClr val="tx1"/>
                </a:solidFill>
              </a:rPr>
              <a:t> </a:t>
            </a:r>
            <a:r>
              <a:rPr lang="ru-RU" sz="2800" dirty="0" err="1">
                <a:solidFill>
                  <a:schemeClr val="tx1"/>
                </a:solidFill>
              </a:rPr>
              <a:t>are</a:t>
            </a:r>
            <a:r>
              <a:rPr lang="ru-RU" sz="2800" dirty="0">
                <a:solidFill>
                  <a:schemeClr val="tx1"/>
                </a:solidFill>
              </a:rPr>
              <a:t> </a:t>
            </a:r>
            <a:r>
              <a:rPr lang="ru-RU" sz="2800" dirty="0" err="1">
                <a:solidFill>
                  <a:schemeClr val="tx1"/>
                </a:solidFill>
              </a:rPr>
              <a:t>on</a:t>
            </a:r>
            <a:r>
              <a:rPr lang="ru-RU" sz="2800" dirty="0">
                <a:solidFill>
                  <a:schemeClr val="tx1"/>
                </a:solidFill>
              </a:rPr>
              <a:t> </a:t>
            </a:r>
            <a:r>
              <a:rPr lang="ru-RU" sz="2800" dirty="0" err="1">
                <a:solidFill>
                  <a:schemeClr val="tx1"/>
                </a:solidFill>
              </a:rPr>
              <a:t>the</a:t>
            </a:r>
            <a:r>
              <a:rPr lang="ru-RU" sz="2800" dirty="0">
                <a:solidFill>
                  <a:schemeClr val="tx1"/>
                </a:solidFill>
              </a:rPr>
              <a:t> </a:t>
            </a:r>
            <a:r>
              <a:rPr lang="ru-RU" sz="2800" dirty="0" err="1">
                <a:solidFill>
                  <a:schemeClr val="tx1"/>
                </a:solidFill>
              </a:rPr>
              <a:t>fourth</a:t>
            </a:r>
            <a:r>
              <a:rPr lang="ru-RU" sz="2800" dirty="0">
                <a:solidFill>
                  <a:schemeClr val="tx1"/>
                </a:solidFill>
              </a:rPr>
              <a:t> </a:t>
            </a:r>
            <a:r>
              <a:rPr lang="ru-RU" sz="2800" dirty="0" err="1">
                <a:solidFill>
                  <a:schemeClr val="tx1"/>
                </a:solidFill>
              </a:rPr>
              <a:t>floor</a:t>
            </a:r>
            <a:r>
              <a:rPr lang="ru-RU" sz="2800" dirty="0">
                <a:solidFill>
                  <a:schemeClr val="tx1"/>
                </a:solidFill>
              </a:rPr>
              <a:t>. </a:t>
            </a:r>
            <a:br>
              <a:rPr lang="ru-RU" sz="2800" dirty="0">
                <a:solidFill>
                  <a:schemeClr val="tx1"/>
                </a:solidFill>
              </a:rPr>
            </a:br>
            <a:r>
              <a:rPr lang="ru-RU" sz="2800" dirty="0">
                <a:solidFill>
                  <a:schemeClr val="tx1"/>
                </a:solidFill>
              </a:rPr>
              <a:t>Мы на </a:t>
            </a:r>
            <a:r>
              <a:rPr lang="ru-RU" sz="2800" dirty="0" smtClean="0">
                <a:solidFill>
                  <a:schemeClr val="tx1"/>
                </a:solidFill>
              </a:rPr>
              <a:t>четвертом этаже.</a:t>
            </a:r>
            <a:r>
              <a:rPr lang="ru-RU" sz="2800" dirty="0">
                <a:solidFill>
                  <a:schemeClr val="tx1"/>
                </a:solidFill>
              </a:rPr>
              <a:t/>
            </a:r>
            <a:br>
              <a:rPr lang="ru-RU" sz="2800" dirty="0">
                <a:solidFill>
                  <a:schemeClr val="tx1"/>
                </a:solidFill>
              </a:rPr>
            </a:br>
            <a:r>
              <a:rPr lang="ru-RU" sz="2800" dirty="0">
                <a:solidFill>
                  <a:schemeClr val="tx1"/>
                </a:solidFill>
              </a:rPr>
              <a:t/>
            </a:r>
            <a:br>
              <a:rPr lang="ru-RU" sz="2800" dirty="0">
                <a:solidFill>
                  <a:schemeClr val="tx1"/>
                </a:solidFill>
              </a:rPr>
            </a:br>
            <a:r>
              <a:rPr lang="ru-RU" sz="2800" dirty="0" smtClean="0">
                <a:solidFill>
                  <a:schemeClr val="tx1"/>
                </a:solidFill>
              </a:rPr>
              <a:t>5.С </a:t>
            </a:r>
            <a:r>
              <a:rPr lang="ru-RU" sz="2800" dirty="0">
                <a:solidFill>
                  <a:schemeClr val="tx1"/>
                </a:solidFill>
              </a:rPr>
              <a:t>существительным, перед которым стоит прилагательное в превосходной степени</a:t>
            </a:r>
            <a:br>
              <a:rPr lang="ru-RU" sz="2800" dirty="0">
                <a:solidFill>
                  <a:schemeClr val="tx1"/>
                </a:solidFill>
              </a:rPr>
            </a:br>
            <a:r>
              <a:rPr lang="ru-RU" sz="2800" dirty="0">
                <a:solidFill>
                  <a:schemeClr val="tx1"/>
                </a:solidFill>
              </a:rPr>
              <a:t/>
            </a:r>
            <a:br>
              <a:rPr lang="ru-RU" sz="2800" dirty="0">
                <a:solidFill>
                  <a:schemeClr val="tx1"/>
                </a:solidFill>
              </a:rPr>
            </a:br>
            <a:r>
              <a:rPr lang="en-US" sz="2800" dirty="0" err="1" smtClean="0">
                <a:solidFill>
                  <a:schemeClr val="tx1"/>
                </a:solidFill>
              </a:rPr>
              <a:t>Sh</a:t>
            </a:r>
            <a:r>
              <a:rPr lang="ru-RU" sz="2800" dirty="0" smtClean="0">
                <a:solidFill>
                  <a:schemeClr val="tx1"/>
                </a:solidFill>
              </a:rPr>
              <a:t>e </a:t>
            </a:r>
            <a:r>
              <a:rPr lang="ru-RU" sz="2800" dirty="0" err="1">
                <a:solidFill>
                  <a:schemeClr val="tx1"/>
                </a:solidFill>
              </a:rPr>
              <a:t>is</a:t>
            </a:r>
            <a:r>
              <a:rPr lang="ru-RU" sz="2800" dirty="0">
                <a:solidFill>
                  <a:schemeClr val="tx1"/>
                </a:solidFill>
              </a:rPr>
              <a:t> </a:t>
            </a:r>
            <a:r>
              <a:rPr lang="ru-RU" sz="2800" dirty="0" err="1">
                <a:solidFill>
                  <a:schemeClr val="tx1"/>
                </a:solidFill>
              </a:rPr>
              <a:t>the</a:t>
            </a:r>
            <a:r>
              <a:rPr lang="ru-RU" sz="2800" dirty="0">
                <a:solidFill>
                  <a:schemeClr val="tx1"/>
                </a:solidFill>
              </a:rPr>
              <a:t> </a:t>
            </a:r>
            <a:r>
              <a:rPr lang="ru-RU" sz="2800" dirty="0" err="1">
                <a:solidFill>
                  <a:schemeClr val="tx1"/>
                </a:solidFill>
              </a:rPr>
              <a:t>best</a:t>
            </a:r>
            <a:r>
              <a:rPr lang="ru-RU" sz="2800" dirty="0">
                <a:solidFill>
                  <a:schemeClr val="tx1"/>
                </a:solidFill>
              </a:rPr>
              <a:t> </a:t>
            </a:r>
            <a:r>
              <a:rPr lang="ru-RU" sz="2800" dirty="0" err="1">
                <a:solidFill>
                  <a:schemeClr val="tx1"/>
                </a:solidFill>
              </a:rPr>
              <a:t>student</a:t>
            </a:r>
            <a:r>
              <a:rPr lang="ru-RU" sz="2800" dirty="0">
                <a:solidFill>
                  <a:schemeClr val="tx1"/>
                </a:solidFill>
              </a:rPr>
              <a:t> </a:t>
            </a:r>
            <a:r>
              <a:rPr lang="ru-RU" sz="2800" dirty="0" err="1">
                <a:solidFill>
                  <a:schemeClr val="tx1"/>
                </a:solidFill>
              </a:rPr>
              <a:t>in</a:t>
            </a:r>
            <a:r>
              <a:rPr lang="ru-RU" sz="2800" dirty="0">
                <a:solidFill>
                  <a:schemeClr val="tx1"/>
                </a:solidFill>
              </a:rPr>
              <a:t> </a:t>
            </a:r>
            <a:r>
              <a:rPr lang="en-US" sz="2800" dirty="0" smtClean="0">
                <a:solidFill>
                  <a:schemeClr val="tx1"/>
                </a:solidFill>
              </a:rPr>
              <a:t>your </a:t>
            </a:r>
            <a:r>
              <a:rPr lang="ru-RU" sz="2800" dirty="0" err="1" smtClean="0">
                <a:solidFill>
                  <a:schemeClr val="tx1"/>
                </a:solidFill>
              </a:rPr>
              <a:t>group</a:t>
            </a:r>
            <a:r>
              <a:rPr lang="ru-RU" sz="2800" dirty="0">
                <a:solidFill>
                  <a:schemeClr val="tx1"/>
                </a:solidFill>
              </a:rPr>
              <a:t>. </a:t>
            </a:r>
            <a:br>
              <a:rPr lang="ru-RU" sz="2800" dirty="0">
                <a:solidFill>
                  <a:schemeClr val="tx1"/>
                </a:solidFill>
              </a:rPr>
            </a:br>
            <a:r>
              <a:rPr lang="ru-RU" sz="2800" dirty="0" smtClean="0">
                <a:solidFill>
                  <a:schemeClr val="tx1"/>
                </a:solidFill>
              </a:rPr>
              <a:t>Она лучшая  студентка  </a:t>
            </a:r>
            <a:r>
              <a:rPr lang="ru-RU" sz="2800" dirty="0">
                <a:solidFill>
                  <a:schemeClr val="tx1"/>
                </a:solidFill>
              </a:rPr>
              <a:t>в </a:t>
            </a:r>
            <a:r>
              <a:rPr lang="ru-RU" sz="2800" dirty="0" smtClean="0">
                <a:solidFill>
                  <a:schemeClr val="tx1"/>
                </a:solidFill>
              </a:rPr>
              <a:t>твоей группе.</a:t>
            </a:r>
            <a:endParaRPr lang="ru-RU" sz="2800" dirty="0">
              <a:solidFill>
                <a:schemeClr val="tx1"/>
              </a:solidFill>
            </a:endParaRPr>
          </a:p>
        </p:txBody>
      </p:sp>
      <p:sp>
        <p:nvSpPr>
          <p:cNvPr id="3" name="Подзаголовок 2"/>
          <p:cNvSpPr>
            <a:spLocks noGrp="1"/>
          </p:cNvSpPr>
          <p:nvPr>
            <p:ph type="subTitle" idx="1"/>
          </p:nvPr>
        </p:nvSpPr>
        <p:spPr>
          <a:xfrm>
            <a:off x="6084168" y="6381328"/>
            <a:ext cx="2800400" cy="249064"/>
          </a:xfrm>
        </p:spPr>
        <p:txBody>
          <a:bodyPr>
            <a:no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1991184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476672"/>
            <a:ext cx="7846640" cy="5616624"/>
          </a:xfrm>
        </p:spPr>
        <p:txBody>
          <a:bodyPr>
            <a:normAutofit/>
          </a:bodyPr>
          <a:lstStyle/>
          <a:p>
            <a:r>
              <a:rPr lang="ru-RU" sz="3200" dirty="0" smtClean="0">
                <a:solidFill>
                  <a:schemeClr val="tx1"/>
                </a:solidFill>
              </a:rPr>
              <a:t>6. Если </a:t>
            </a:r>
            <a:r>
              <a:rPr lang="ru-RU" sz="3200" dirty="0">
                <a:solidFill>
                  <a:schemeClr val="tx1"/>
                </a:solidFill>
              </a:rPr>
              <a:t>говорится об определенном (по контексту) количестве вещества, например </a:t>
            </a:r>
            <a:r>
              <a:rPr lang="ru-RU" sz="3200" dirty="0" err="1">
                <a:solidFill>
                  <a:schemeClr val="tx1"/>
                </a:solidFill>
              </a:rPr>
              <a:t>tea</a:t>
            </a:r>
            <a:r>
              <a:rPr lang="ru-RU" sz="3200" dirty="0">
                <a:solidFill>
                  <a:schemeClr val="tx1"/>
                </a:solidFill>
              </a:rPr>
              <a:t> чай, </a:t>
            </a:r>
            <a:r>
              <a:rPr lang="ru-RU" sz="3200" dirty="0" err="1">
                <a:solidFill>
                  <a:schemeClr val="tx1"/>
                </a:solidFill>
              </a:rPr>
              <a:t>milk</a:t>
            </a:r>
            <a:r>
              <a:rPr lang="ru-RU" sz="3200" dirty="0">
                <a:solidFill>
                  <a:schemeClr val="tx1"/>
                </a:solidFill>
              </a:rPr>
              <a:t> молоко, </a:t>
            </a:r>
            <a:r>
              <a:rPr lang="ru-RU" sz="3200" dirty="0" err="1">
                <a:solidFill>
                  <a:schemeClr val="tx1"/>
                </a:solidFill>
              </a:rPr>
              <a:t>bread</a:t>
            </a:r>
            <a:r>
              <a:rPr lang="ru-RU" sz="3200" dirty="0">
                <a:solidFill>
                  <a:schemeClr val="tx1"/>
                </a:solidFill>
              </a:rPr>
              <a:t> </a:t>
            </a:r>
            <a:r>
              <a:rPr lang="ru-RU" sz="3200" dirty="0" smtClean="0">
                <a:solidFill>
                  <a:schemeClr val="tx1"/>
                </a:solidFill>
              </a:rPr>
              <a:t>хлеб</a:t>
            </a:r>
            <a:r>
              <a:rPr lang="ru-RU" sz="3200" dirty="0">
                <a:solidFill>
                  <a:schemeClr val="tx1"/>
                </a:solidFill>
              </a:rPr>
              <a:t/>
            </a:r>
            <a:br>
              <a:rPr lang="ru-RU" sz="3200" dirty="0">
                <a:solidFill>
                  <a:schemeClr val="tx1"/>
                </a:solidFill>
              </a:rPr>
            </a:br>
            <a:r>
              <a:rPr lang="ru-RU" sz="3200" dirty="0" smtClean="0">
                <a:solidFill>
                  <a:schemeClr val="tx1"/>
                </a:solidFill>
              </a:rPr>
              <a:t/>
            </a:r>
            <a:br>
              <a:rPr lang="ru-RU" sz="3200" dirty="0" smtClean="0">
                <a:solidFill>
                  <a:schemeClr val="tx1"/>
                </a:solidFill>
              </a:rPr>
            </a:br>
            <a:r>
              <a:rPr lang="ru-RU" sz="3200" dirty="0" smtClean="0">
                <a:solidFill>
                  <a:schemeClr val="tx1"/>
                </a:solidFill>
              </a:rPr>
              <a:t>- </a:t>
            </a:r>
            <a:r>
              <a:rPr lang="ru-RU" sz="3200" dirty="0" err="1" smtClean="0">
                <a:solidFill>
                  <a:schemeClr val="tx1"/>
                </a:solidFill>
              </a:rPr>
              <a:t>Is</a:t>
            </a:r>
            <a:r>
              <a:rPr lang="ru-RU" sz="3200" dirty="0" smtClean="0">
                <a:solidFill>
                  <a:schemeClr val="tx1"/>
                </a:solidFill>
              </a:rPr>
              <a:t> </a:t>
            </a:r>
            <a:r>
              <a:rPr lang="ru-RU" sz="3200" dirty="0" err="1">
                <a:solidFill>
                  <a:schemeClr val="tx1"/>
                </a:solidFill>
              </a:rPr>
              <a:t>the</a:t>
            </a:r>
            <a:r>
              <a:rPr lang="ru-RU" sz="3200" dirty="0">
                <a:solidFill>
                  <a:schemeClr val="tx1"/>
                </a:solidFill>
              </a:rPr>
              <a:t> </a:t>
            </a:r>
            <a:r>
              <a:rPr lang="ru-RU" sz="3200" dirty="0" err="1">
                <a:solidFill>
                  <a:schemeClr val="tx1"/>
                </a:solidFill>
              </a:rPr>
              <a:t>milk</a:t>
            </a:r>
            <a:r>
              <a:rPr lang="ru-RU" sz="3200" dirty="0">
                <a:solidFill>
                  <a:schemeClr val="tx1"/>
                </a:solidFill>
              </a:rPr>
              <a:t> </a:t>
            </a:r>
            <a:r>
              <a:rPr lang="ru-RU" sz="3200" dirty="0" err="1">
                <a:solidFill>
                  <a:schemeClr val="tx1"/>
                </a:solidFill>
              </a:rPr>
              <a:t>on</a:t>
            </a:r>
            <a:r>
              <a:rPr lang="ru-RU" sz="3200" dirty="0">
                <a:solidFill>
                  <a:schemeClr val="tx1"/>
                </a:solidFill>
              </a:rPr>
              <a:t> </a:t>
            </a:r>
            <a:r>
              <a:rPr lang="ru-RU" sz="3200" dirty="0" err="1">
                <a:solidFill>
                  <a:schemeClr val="tx1"/>
                </a:solidFill>
              </a:rPr>
              <a:t>the</a:t>
            </a:r>
            <a:r>
              <a:rPr lang="ru-RU" sz="3200" dirty="0">
                <a:solidFill>
                  <a:schemeClr val="tx1"/>
                </a:solidFill>
              </a:rPr>
              <a:t> </a:t>
            </a:r>
            <a:r>
              <a:rPr lang="ru-RU" sz="3200" dirty="0" err="1">
                <a:solidFill>
                  <a:schemeClr val="tx1"/>
                </a:solidFill>
              </a:rPr>
              <a:t>table</a:t>
            </a:r>
            <a:r>
              <a:rPr lang="ru-RU" sz="3200" dirty="0">
                <a:solidFill>
                  <a:schemeClr val="tx1"/>
                </a:solidFill>
              </a:rPr>
              <a:t>? </a:t>
            </a:r>
            <a:r>
              <a:rPr lang="ru-RU" sz="3200" dirty="0" smtClean="0">
                <a:solidFill>
                  <a:schemeClr val="tx1"/>
                </a:solidFill>
              </a:rPr>
              <a:t/>
            </a:r>
            <a:br>
              <a:rPr lang="ru-RU" sz="3200" dirty="0" smtClean="0">
                <a:solidFill>
                  <a:schemeClr val="tx1"/>
                </a:solidFill>
              </a:rPr>
            </a:br>
            <a:r>
              <a:rPr lang="ru-RU" sz="3200" dirty="0" smtClean="0">
                <a:solidFill>
                  <a:schemeClr val="tx1"/>
                </a:solidFill>
              </a:rPr>
              <a:t> </a:t>
            </a:r>
            <a:r>
              <a:rPr lang="ru-RU" sz="3200" dirty="0">
                <a:solidFill>
                  <a:schemeClr val="tx1"/>
                </a:solidFill>
              </a:rPr>
              <a:t/>
            </a:r>
            <a:br>
              <a:rPr lang="ru-RU" sz="3200" dirty="0">
                <a:solidFill>
                  <a:schemeClr val="tx1"/>
                </a:solidFill>
              </a:rPr>
            </a:br>
            <a:r>
              <a:rPr lang="ru-RU" sz="3200" dirty="0" smtClean="0">
                <a:solidFill>
                  <a:schemeClr val="tx1"/>
                </a:solidFill>
              </a:rPr>
              <a:t>- Молоко </a:t>
            </a:r>
            <a:r>
              <a:rPr lang="ru-RU" sz="3200" dirty="0">
                <a:solidFill>
                  <a:schemeClr val="tx1"/>
                </a:solidFill>
              </a:rPr>
              <a:t>на столе? (т. е. именно молоко (в определённой упаковке / в определённом объёме и т. д.), подразумеваемое по контексту, а не просто молоко как вещество)</a:t>
            </a:r>
          </a:p>
        </p:txBody>
      </p:sp>
      <p:sp>
        <p:nvSpPr>
          <p:cNvPr id="3" name="Подзаголовок 2"/>
          <p:cNvSpPr>
            <a:spLocks noGrp="1"/>
          </p:cNvSpPr>
          <p:nvPr>
            <p:ph type="subTitle" idx="1"/>
          </p:nvPr>
        </p:nvSpPr>
        <p:spPr>
          <a:xfrm>
            <a:off x="5940152" y="6309320"/>
            <a:ext cx="2944416" cy="321072"/>
          </a:xfrm>
        </p:spPr>
        <p:txBody>
          <a:bodyPr>
            <a:norm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342910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476672"/>
            <a:ext cx="7918648" cy="5472608"/>
          </a:xfrm>
        </p:spPr>
        <p:txBody>
          <a:bodyPr>
            <a:normAutofit/>
          </a:bodyPr>
          <a:lstStyle/>
          <a:p>
            <a:r>
              <a:rPr lang="ru-RU" sz="2800" dirty="0" smtClean="0">
                <a:solidFill>
                  <a:schemeClr val="tx1"/>
                </a:solidFill>
              </a:rPr>
              <a:t>7. </a:t>
            </a:r>
            <a:r>
              <a:rPr lang="ru-RU" sz="2800" dirty="0" smtClean="0">
                <a:solidFill>
                  <a:schemeClr val="accent5"/>
                </a:solidFill>
              </a:rPr>
              <a:t>Перед </a:t>
            </a:r>
            <a:r>
              <a:rPr lang="ru-RU" sz="2800" dirty="0">
                <a:solidFill>
                  <a:schemeClr val="accent5"/>
                </a:solidFill>
              </a:rPr>
              <a:t>названиями морей, горных массивов, островов, рек, пустынь, кораблей, гостиниц, кинотеатров, театров; перед словами </a:t>
            </a:r>
            <a:r>
              <a:rPr lang="en-US" sz="2800" dirty="0">
                <a:solidFill>
                  <a:schemeClr val="accent5"/>
                </a:solidFill>
              </a:rPr>
              <a:t>country </a:t>
            </a:r>
            <a:r>
              <a:rPr lang="ru-RU" sz="2800" dirty="0">
                <a:solidFill>
                  <a:schemeClr val="accent5"/>
                </a:solidFill>
              </a:rPr>
              <a:t>за городом, </a:t>
            </a:r>
            <a:r>
              <a:rPr lang="en-US" sz="2800" dirty="0">
                <a:solidFill>
                  <a:schemeClr val="accent5"/>
                </a:solidFill>
              </a:rPr>
              <a:t>sea </a:t>
            </a:r>
            <a:r>
              <a:rPr lang="ru-RU" sz="2800" dirty="0">
                <a:solidFill>
                  <a:schemeClr val="accent5"/>
                </a:solidFill>
              </a:rPr>
              <a:t>море, </a:t>
            </a:r>
            <a:r>
              <a:rPr lang="en-US" sz="2800" dirty="0">
                <a:solidFill>
                  <a:schemeClr val="accent5"/>
                </a:solidFill>
              </a:rPr>
              <a:t>seaside </a:t>
            </a:r>
            <a:r>
              <a:rPr lang="ru-RU" sz="2800" dirty="0">
                <a:solidFill>
                  <a:schemeClr val="accent5"/>
                </a:solidFill>
              </a:rPr>
              <a:t>у моря, </a:t>
            </a:r>
            <a:r>
              <a:rPr lang="en-US" sz="2800" dirty="0">
                <a:solidFill>
                  <a:schemeClr val="accent5"/>
                </a:solidFill>
              </a:rPr>
              <a:t>mountains </a:t>
            </a:r>
            <a:r>
              <a:rPr lang="ru-RU" sz="2800" dirty="0">
                <a:solidFill>
                  <a:schemeClr val="accent5"/>
                </a:solidFill>
              </a:rPr>
              <a:t>горы (и при обобщении)</a:t>
            </a:r>
            <a:br>
              <a:rPr lang="ru-RU" sz="2800" dirty="0">
                <a:solidFill>
                  <a:schemeClr val="accent5"/>
                </a:solidFill>
              </a:rPr>
            </a:br>
            <a:r>
              <a:rPr lang="ru-RU" sz="2800" dirty="0">
                <a:solidFill>
                  <a:schemeClr val="tx1"/>
                </a:solidFill>
              </a:rPr>
              <a:t/>
            </a:r>
            <a:br>
              <a:rPr lang="ru-RU" sz="2800" dirty="0">
                <a:solidFill>
                  <a:schemeClr val="tx1"/>
                </a:solidFill>
              </a:rPr>
            </a:br>
            <a:r>
              <a:rPr lang="ru-RU" sz="2800" dirty="0" smtClean="0">
                <a:solidFill>
                  <a:schemeClr val="tx1"/>
                </a:solidFill>
              </a:rPr>
              <a:t>- </a:t>
            </a:r>
            <a:r>
              <a:rPr lang="en-US" sz="2800" dirty="0" smtClean="0">
                <a:solidFill>
                  <a:schemeClr val="tx1"/>
                </a:solidFill>
              </a:rPr>
              <a:t>I’m </a:t>
            </a:r>
            <a:r>
              <a:rPr lang="en-US" sz="2800" dirty="0">
                <a:solidFill>
                  <a:schemeClr val="tx1"/>
                </a:solidFill>
              </a:rPr>
              <a:t>taking a trip to the mountains next week. </a:t>
            </a:r>
            <a:br>
              <a:rPr lang="en-US" sz="2800" dirty="0">
                <a:solidFill>
                  <a:schemeClr val="tx1"/>
                </a:solidFill>
              </a:rPr>
            </a:br>
            <a:r>
              <a:rPr lang="ru-RU" sz="2800" dirty="0">
                <a:solidFill>
                  <a:schemeClr val="tx1"/>
                </a:solidFill>
              </a:rPr>
              <a:t>На следующей неделе я еду в горы.</a:t>
            </a:r>
            <a:br>
              <a:rPr lang="ru-RU" sz="2800" dirty="0">
                <a:solidFill>
                  <a:schemeClr val="tx1"/>
                </a:solidFill>
              </a:rPr>
            </a:br>
            <a:r>
              <a:rPr lang="ru-RU" sz="2800" dirty="0">
                <a:solidFill>
                  <a:schemeClr val="tx1"/>
                </a:solidFill>
              </a:rPr>
              <a:t/>
            </a:r>
            <a:br>
              <a:rPr lang="ru-RU" sz="2800" dirty="0">
                <a:solidFill>
                  <a:schemeClr val="tx1"/>
                </a:solidFill>
              </a:rPr>
            </a:br>
            <a:r>
              <a:rPr lang="ru-RU" sz="2800" dirty="0" smtClean="0">
                <a:solidFill>
                  <a:schemeClr val="tx1"/>
                </a:solidFill>
              </a:rPr>
              <a:t>- </a:t>
            </a:r>
            <a:r>
              <a:rPr lang="en-US" sz="2800" dirty="0" smtClean="0">
                <a:solidFill>
                  <a:schemeClr val="tx1"/>
                </a:solidFill>
              </a:rPr>
              <a:t>Did </a:t>
            </a:r>
            <a:r>
              <a:rPr lang="en-US" sz="2800" dirty="0">
                <a:solidFill>
                  <a:schemeClr val="tx1"/>
                </a:solidFill>
              </a:rPr>
              <a:t>you go to the Black </a:t>
            </a:r>
            <a:r>
              <a:rPr lang="en-US" sz="2800" dirty="0" smtClean="0">
                <a:solidFill>
                  <a:schemeClr val="tx1"/>
                </a:solidFill>
              </a:rPr>
              <a:t>Sea</a:t>
            </a:r>
            <a:r>
              <a:rPr lang="ru-RU" sz="2800" dirty="0" smtClean="0">
                <a:solidFill>
                  <a:schemeClr val="tx1"/>
                </a:solidFill>
              </a:rPr>
              <a:t>?</a:t>
            </a:r>
            <a:r>
              <a:rPr lang="en-US" sz="2800" dirty="0" smtClean="0">
                <a:solidFill>
                  <a:schemeClr val="tx1"/>
                </a:solidFill>
              </a:rPr>
              <a:t> </a:t>
            </a:r>
            <a:r>
              <a:rPr lang="ru-RU" sz="2800" dirty="0" smtClean="0">
                <a:solidFill>
                  <a:schemeClr val="tx1"/>
                </a:solidFill>
              </a:rPr>
              <a:t/>
            </a:r>
            <a:br>
              <a:rPr lang="ru-RU" sz="2800" dirty="0" smtClean="0">
                <a:solidFill>
                  <a:schemeClr val="tx1"/>
                </a:solidFill>
              </a:rPr>
            </a:br>
            <a:r>
              <a:rPr lang="ru-RU" sz="2800" dirty="0" smtClean="0">
                <a:solidFill>
                  <a:schemeClr val="tx1"/>
                </a:solidFill>
              </a:rPr>
              <a:t>- Вы </a:t>
            </a:r>
            <a:r>
              <a:rPr lang="ru-RU" sz="2800" dirty="0">
                <a:solidFill>
                  <a:schemeClr val="tx1"/>
                </a:solidFill>
              </a:rPr>
              <a:t>ездили на Черное </a:t>
            </a:r>
            <a:r>
              <a:rPr lang="ru-RU" sz="2800" dirty="0" smtClean="0">
                <a:solidFill>
                  <a:schemeClr val="tx1"/>
                </a:solidFill>
              </a:rPr>
              <a:t>море?</a:t>
            </a:r>
            <a:endParaRPr lang="ru-RU" sz="2800" dirty="0">
              <a:solidFill>
                <a:schemeClr val="tx1"/>
              </a:solidFill>
            </a:endParaRPr>
          </a:p>
        </p:txBody>
      </p:sp>
      <p:sp>
        <p:nvSpPr>
          <p:cNvPr id="3" name="Подзаголовок 2"/>
          <p:cNvSpPr>
            <a:spLocks noGrp="1"/>
          </p:cNvSpPr>
          <p:nvPr>
            <p:ph type="subTitle" idx="1"/>
          </p:nvPr>
        </p:nvSpPr>
        <p:spPr>
          <a:xfrm>
            <a:off x="5724128" y="6381328"/>
            <a:ext cx="3160440" cy="321072"/>
          </a:xfrm>
        </p:spPr>
        <p:txBody>
          <a:bodyPr>
            <a:norm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3938339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404664"/>
            <a:ext cx="7846640" cy="5688632"/>
          </a:xfrm>
        </p:spPr>
        <p:txBody>
          <a:bodyPr>
            <a:normAutofit/>
          </a:bodyPr>
          <a:lstStyle/>
          <a:p>
            <a:r>
              <a:rPr lang="ru-RU" sz="2400" dirty="0">
                <a:solidFill>
                  <a:schemeClr val="accent5"/>
                </a:solidFill>
              </a:rPr>
              <a:t>8. После слов </a:t>
            </a:r>
            <a:r>
              <a:rPr lang="en-US" sz="2400" dirty="0">
                <a:solidFill>
                  <a:schemeClr val="accent5"/>
                </a:solidFill>
              </a:rPr>
              <a:t>one of </a:t>
            </a:r>
            <a:r>
              <a:rPr lang="ru-RU" sz="2400" dirty="0">
                <a:solidFill>
                  <a:schemeClr val="accent5"/>
                </a:solidFill>
              </a:rPr>
              <a:t>один (из), </a:t>
            </a:r>
            <a:r>
              <a:rPr lang="en-US" sz="2400" dirty="0">
                <a:solidFill>
                  <a:schemeClr val="accent5"/>
                </a:solidFill>
              </a:rPr>
              <a:t>some of </a:t>
            </a:r>
            <a:r>
              <a:rPr lang="ru-RU" sz="2400" dirty="0">
                <a:solidFill>
                  <a:schemeClr val="accent5"/>
                </a:solidFill>
              </a:rPr>
              <a:t>некоторые (из), </a:t>
            </a:r>
            <a:r>
              <a:rPr lang="en-US" sz="2400" dirty="0">
                <a:solidFill>
                  <a:schemeClr val="accent5"/>
                </a:solidFill>
              </a:rPr>
              <a:t>many of </a:t>
            </a:r>
            <a:r>
              <a:rPr lang="ru-RU" sz="2400" dirty="0">
                <a:solidFill>
                  <a:schemeClr val="accent5"/>
                </a:solidFill>
              </a:rPr>
              <a:t>многие (из), </a:t>
            </a:r>
            <a:r>
              <a:rPr lang="en-US" sz="2400" dirty="0">
                <a:solidFill>
                  <a:schemeClr val="accent5"/>
                </a:solidFill>
              </a:rPr>
              <a:t>each of </a:t>
            </a:r>
            <a:r>
              <a:rPr lang="ru-RU" sz="2400" dirty="0">
                <a:solidFill>
                  <a:schemeClr val="accent5"/>
                </a:solidFill>
              </a:rPr>
              <a:t>каждый (из), </a:t>
            </a:r>
            <a:r>
              <a:rPr lang="en-US" sz="2400" dirty="0">
                <a:solidFill>
                  <a:schemeClr val="accent5"/>
                </a:solidFill>
              </a:rPr>
              <a:t>most of </a:t>
            </a:r>
            <a:r>
              <a:rPr lang="ru-RU" sz="2400" dirty="0">
                <a:solidFill>
                  <a:schemeClr val="accent5"/>
                </a:solidFill>
              </a:rPr>
              <a:t>большинство (из) (часто после слов </a:t>
            </a:r>
            <a:r>
              <a:rPr lang="en-US" sz="2400" dirty="0">
                <a:solidFill>
                  <a:schemeClr val="accent5"/>
                </a:solidFill>
              </a:rPr>
              <a:t>all </a:t>
            </a:r>
            <a:r>
              <a:rPr lang="ru-RU" sz="2400" dirty="0">
                <a:solidFill>
                  <a:schemeClr val="accent5"/>
                </a:solidFill>
              </a:rPr>
              <a:t>все, </a:t>
            </a:r>
            <a:r>
              <a:rPr lang="en-US" sz="2400" dirty="0">
                <a:solidFill>
                  <a:schemeClr val="accent5"/>
                </a:solidFill>
              </a:rPr>
              <a:t>both of </a:t>
            </a:r>
            <a:r>
              <a:rPr lang="ru-RU" sz="2400" dirty="0">
                <a:solidFill>
                  <a:schemeClr val="accent5"/>
                </a:solidFill>
              </a:rPr>
              <a:t>оба)</a:t>
            </a:r>
            <a:br>
              <a:rPr lang="ru-RU" sz="2400" dirty="0">
                <a:solidFill>
                  <a:schemeClr val="accent5"/>
                </a:solidFill>
              </a:rPr>
            </a:br>
            <a:r>
              <a:rPr lang="ru-RU" sz="2400" dirty="0">
                <a:solidFill>
                  <a:schemeClr val="accent5"/>
                </a:solidFill>
              </a:rPr>
              <a:t/>
            </a:r>
            <a:br>
              <a:rPr lang="ru-RU" sz="2400" dirty="0">
                <a:solidFill>
                  <a:schemeClr val="accent5"/>
                </a:solidFill>
              </a:rPr>
            </a:br>
            <a:r>
              <a:rPr lang="en-US" sz="2400" dirty="0">
                <a:solidFill>
                  <a:schemeClr val="tx1"/>
                </a:solidFill>
              </a:rPr>
              <a:t>Most of the stories are very interesting. </a:t>
            </a:r>
            <a:br>
              <a:rPr lang="en-US" sz="2400" dirty="0">
                <a:solidFill>
                  <a:schemeClr val="tx1"/>
                </a:solidFill>
              </a:rPr>
            </a:br>
            <a:r>
              <a:rPr lang="ru-RU" sz="2400" dirty="0">
                <a:solidFill>
                  <a:schemeClr val="tx1"/>
                </a:solidFill>
              </a:rPr>
              <a:t>Большинство рассказов очень интересны.</a:t>
            </a:r>
            <a:br>
              <a:rPr lang="ru-RU" sz="2400" dirty="0">
                <a:solidFill>
                  <a:schemeClr val="tx1"/>
                </a:solidFill>
              </a:rPr>
            </a:br>
            <a:r>
              <a:rPr lang="ru-RU" sz="2400" dirty="0">
                <a:solidFill>
                  <a:schemeClr val="tx1"/>
                </a:solidFill>
              </a:rPr>
              <a:t/>
            </a:r>
            <a:br>
              <a:rPr lang="ru-RU" sz="2400" dirty="0">
                <a:solidFill>
                  <a:schemeClr val="tx1"/>
                </a:solidFill>
              </a:rPr>
            </a:br>
            <a:r>
              <a:rPr lang="en-US" sz="2400" dirty="0">
                <a:solidFill>
                  <a:schemeClr val="tx1"/>
                </a:solidFill>
              </a:rPr>
              <a:t>Give me one of the books.</a:t>
            </a:r>
            <a:br>
              <a:rPr lang="en-US" sz="2400" dirty="0">
                <a:solidFill>
                  <a:schemeClr val="tx1"/>
                </a:solidFill>
              </a:rPr>
            </a:br>
            <a:r>
              <a:rPr lang="ru-RU" sz="2400" dirty="0" smtClean="0">
                <a:solidFill>
                  <a:schemeClr val="tx1"/>
                </a:solidFill>
              </a:rPr>
              <a:t>Дайте </a:t>
            </a:r>
            <a:r>
              <a:rPr lang="ru-RU" sz="2400" dirty="0">
                <a:solidFill>
                  <a:schemeClr val="tx1"/>
                </a:solidFill>
              </a:rPr>
              <a:t>мне одну из (этих) книг</a:t>
            </a:r>
            <a:r>
              <a:rPr lang="ru-RU" sz="2400" dirty="0" smtClean="0">
                <a:solidFill>
                  <a:schemeClr val="tx1"/>
                </a:solidFill>
              </a:rPr>
              <a:t>.</a:t>
            </a:r>
            <a:r>
              <a:rPr lang="ru-RU" sz="2400" dirty="0">
                <a:solidFill>
                  <a:schemeClr val="tx1"/>
                </a:solidFill>
              </a:rPr>
              <a:t/>
            </a:r>
            <a:br>
              <a:rPr lang="ru-RU" sz="2400" dirty="0">
                <a:solidFill>
                  <a:schemeClr val="tx1"/>
                </a:solidFill>
              </a:rPr>
            </a:br>
            <a:r>
              <a:rPr lang="ru-RU" sz="2400" dirty="0">
                <a:solidFill>
                  <a:schemeClr val="tx1"/>
                </a:solidFill>
              </a:rPr>
              <a:t/>
            </a:r>
            <a:br>
              <a:rPr lang="ru-RU" sz="2400" dirty="0">
                <a:solidFill>
                  <a:schemeClr val="tx1"/>
                </a:solidFill>
              </a:rPr>
            </a:br>
            <a:r>
              <a:rPr lang="ru-RU" sz="2400" dirty="0" smtClean="0">
                <a:solidFill>
                  <a:schemeClr val="accent5">
                    <a:lumMod val="75000"/>
                  </a:schemeClr>
                </a:solidFill>
              </a:rPr>
              <a:t>9</a:t>
            </a:r>
            <a:r>
              <a:rPr lang="ru-RU" sz="2400" dirty="0" smtClean="0">
                <a:solidFill>
                  <a:schemeClr val="accent5"/>
                </a:solidFill>
              </a:rPr>
              <a:t>. </a:t>
            </a:r>
            <a:r>
              <a:rPr lang="ru-RU" sz="2400" dirty="0" smtClean="0">
                <a:solidFill>
                  <a:schemeClr val="accent5">
                    <a:lumMod val="50000"/>
                  </a:schemeClr>
                </a:solidFill>
              </a:rPr>
              <a:t>Перед </a:t>
            </a:r>
            <a:r>
              <a:rPr lang="ru-RU" sz="2400" dirty="0">
                <a:solidFill>
                  <a:schemeClr val="accent5">
                    <a:lumMod val="50000"/>
                  </a:schemeClr>
                </a:solidFill>
              </a:rPr>
              <a:t>названиями четырех сторон света</a:t>
            </a:r>
            <a:br>
              <a:rPr lang="ru-RU" sz="2400" dirty="0">
                <a:solidFill>
                  <a:schemeClr val="accent5">
                    <a:lumMod val="50000"/>
                  </a:schemeClr>
                </a:solidFill>
              </a:rPr>
            </a:br>
            <a:r>
              <a:rPr lang="ru-RU" sz="2400" dirty="0">
                <a:solidFill>
                  <a:schemeClr val="accent5">
                    <a:lumMod val="50000"/>
                  </a:schemeClr>
                </a:solidFill>
              </a:rPr>
              <a:t/>
            </a:r>
            <a:br>
              <a:rPr lang="ru-RU" sz="2400" dirty="0">
                <a:solidFill>
                  <a:schemeClr val="accent5">
                    <a:lumMod val="50000"/>
                  </a:schemeClr>
                </a:solidFill>
              </a:rPr>
            </a:br>
            <a:r>
              <a:rPr lang="en-US" sz="2400" dirty="0">
                <a:solidFill>
                  <a:schemeClr val="tx1"/>
                </a:solidFill>
              </a:rPr>
              <a:t>the Northern part of our country — </a:t>
            </a:r>
            <a:br>
              <a:rPr lang="en-US" sz="2400" dirty="0">
                <a:solidFill>
                  <a:schemeClr val="tx1"/>
                </a:solidFill>
              </a:rPr>
            </a:br>
            <a:r>
              <a:rPr lang="ru-RU" sz="2400" dirty="0">
                <a:solidFill>
                  <a:schemeClr val="tx1"/>
                </a:solidFill>
              </a:rPr>
              <a:t>север нашей страны </a:t>
            </a:r>
          </a:p>
        </p:txBody>
      </p:sp>
      <p:sp>
        <p:nvSpPr>
          <p:cNvPr id="3" name="Подзаголовок 2"/>
          <p:cNvSpPr>
            <a:spLocks noGrp="1"/>
          </p:cNvSpPr>
          <p:nvPr>
            <p:ph type="subTitle" idx="1"/>
          </p:nvPr>
        </p:nvSpPr>
        <p:spPr>
          <a:xfrm>
            <a:off x="6228184" y="6309320"/>
            <a:ext cx="2656384" cy="321072"/>
          </a:xfrm>
        </p:spPr>
        <p:txBody>
          <a:bodyPr>
            <a:norm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3592608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404664"/>
            <a:ext cx="7918648" cy="5616624"/>
          </a:xfrm>
        </p:spPr>
        <p:txBody>
          <a:bodyPr>
            <a:normAutofit/>
          </a:bodyPr>
          <a:lstStyle/>
          <a:p>
            <a:r>
              <a:rPr lang="ru-RU" sz="2800" dirty="0">
                <a:solidFill>
                  <a:schemeClr val="accent5"/>
                </a:solidFill>
              </a:rPr>
              <a:t>10. Перед существительным в единственном числе, обозначающим целый класс предметов, людей (т. е. при обобщении)</a:t>
            </a:r>
            <a:br>
              <a:rPr lang="ru-RU" sz="2800" dirty="0">
                <a:solidFill>
                  <a:schemeClr val="accent5"/>
                </a:solidFill>
              </a:rPr>
            </a:br>
            <a:r>
              <a:rPr lang="ru-RU" sz="2800" dirty="0">
                <a:solidFill>
                  <a:schemeClr val="tx1"/>
                </a:solidFill>
              </a:rPr>
              <a:t/>
            </a:r>
            <a:br>
              <a:rPr lang="ru-RU" sz="2800" dirty="0">
                <a:solidFill>
                  <a:schemeClr val="tx1"/>
                </a:solidFill>
              </a:rPr>
            </a:br>
            <a:r>
              <a:rPr lang="ru-RU" sz="2800" dirty="0" err="1">
                <a:solidFill>
                  <a:schemeClr val="tx1"/>
                </a:solidFill>
              </a:rPr>
              <a:t>The</a:t>
            </a:r>
            <a:r>
              <a:rPr lang="ru-RU" sz="2800" dirty="0">
                <a:solidFill>
                  <a:schemeClr val="tx1"/>
                </a:solidFill>
              </a:rPr>
              <a:t> </a:t>
            </a:r>
            <a:r>
              <a:rPr lang="ru-RU" sz="2800" dirty="0" err="1">
                <a:solidFill>
                  <a:schemeClr val="tx1"/>
                </a:solidFill>
              </a:rPr>
              <a:t>whale</a:t>
            </a:r>
            <a:r>
              <a:rPr lang="ru-RU" sz="2800" dirty="0">
                <a:solidFill>
                  <a:schemeClr val="tx1"/>
                </a:solidFill>
              </a:rPr>
              <a:t> </a:t>
            </a:r>
            <a:r>
              <a:rPr lang="ru-RU" sz="2800" dirty="0" err="1">
                <a:solidFill>
                  <a:schemeClr val="tx1"/>
                </a:solidFill>
              </a:rPr>
              <a:t>is</a:t>
            </a:r>
            <a:r>
              <a:rPr lang="ru-RU" sz="2800" dirty="0">
                <a:solidFill>
                  <a:schemeClr val="tx1"/>
                </a:solidFill>
              </a:rPr>
              <a:t> a </a:t>
            </a:r>
            <a:r>
              <a:rPr lang="ru-RU" sz="2800" dirty="0" err="1">
                <a:solidFill>
                  <a:schemeClr val="tx1"/>
                </a:solidFill>
              </a:rPr>
              <a:t>mammal</a:t>
            </a:r>
            <a:r>
              <a:rPr lang="ru-RU" sz="2800" dirty="0">
                <a:solidFill>
                  <a:schemeClr val="tx1"/>
                </a:solidFill>
              </a:rPr>
              <a:t>, </a:t>
            </a:r>
            <a:r>
              <a:rPr lang="ru-RU" sz="2800" dirty="0" err="1">
                <a:solidFill>
                  <a:schemeClr val="tx1"/>
                </a:solidFill>
              </a:rPr>
              <a:t>not</a:t>
            </a:r>
            <a:r>
              <a:rPr lang="ru-RU" sz="2800" dirty="0">
                <a:solidFill>
                  <a:schemeClr val="tx1"/>
                </a:solidFill>
              </a:rPr>
              <a:t> a </a:t>
            </a:r>
            <a:r>
              <a:rPr lang="ru-RU" sz="2800" dirty="0" err="1">
                <a:solidFill>
                  <a:schemeClr val="tx1"/>
                </a:solidFill>
              </a:rPr>
              <a:t>fish</a:t>
            </a:r>
            <a:r>
              <a:rPr lang="ru-RU" sz="2800" dirty="0">
                <a:solidFill>
                  <a:schemeClr val="tx1"/>
                </a:solidFill>
              </a:rPr>
              <a:t>. </a:t>
            </a:r>
            <a:br>
              <a:rPr lang="ru-RU" sz="2800" dirty="0">
                <a:solidFill>
                  <a:schemeClr val="tx1"/>
                </a:solidFill>
              </a:rPr>
            </a:br>
            <a:r>
              <a:rPr lang="ru-RU" sz="2800" dirty="0">
                <a:solidFill>
                  <a:schemeClr val="tx1"/>
                </a:solidFill>
              </a:rPr>
              <a:t>Кит — это млекопитающее, а не рыба. </a:t>
            </a:r>
            <a:r>
              <a:rPr lang="ru-RU" sz="2800" dirty="0" smtClean="0">
                <a:solidFill>
                  <a:schemeClr val="tx1"/>
                </a:solidFill>
              </a:rPr>
              <a:t/>
            </a:r>
            <a:br>
              <a:rPr lang="ru-RU" sz="2800" dirty="0" smtClean="0">
                <a:solidFill>
                  <a:schemeClr val="tx1"/>
                </a:solidFill>
              </a:rPr>
            </a:br>
            <a:r>
              <a:rPr lang="ru-RU" sz="2800" dirty="0">
                <a:solidFill>
                  <a:schemeClr val="tx1"/>
                </a:solidFill>
              </a:rPr>
              <a:t/>
            </a:r>
            <a:br>
              <a:rPr lang="ru-RU" sz="2800" dirty="0">
                <a:solidFill>
                  <a:schemeClr val="tx1"/>
                </a:solidFill>
              </a:rPr>
            </a:br>
            <a:r>
              <a:rPr lang="ru-RU" sz="2800" dirty="0" smtClean="0">
                <a:solidFill>
                  <a:schemeClr val="accent5">
                    <a:lumMod val="50000"/>
                  </a:schemeClr>
                </a:solidFill>
              </a:rPr>
              <a:t>11. Перед </a:t>
            </a:r>
            <a:r>
              <a:rPr lang="ru-RU" sz="2800" dirty="0">
                <a:solidFill>
                  <a:schemeClr val="accent5">
                    <a:lumMod val="50000"/>
                  </a:schemeClr>
                </a:solidFill>
              </a:rPr>
              <a:t>фамилией во множественном числе (при обозначении всех членов семьи)</a:t>
            </a:r>
            <a:br>
              <a:rPr lang="ru-RU" sz="2800" dirty="0">
                <a:solidFill>
                  <a:schemeClr val="accent5">
                    <a:lumMod val="50000"/>
                  </a:schemeClr>
                </a:solidFill>
              </a:rPr>
            </a:br>
            <a:r>
              <a:rPr lang="ru-RU" sz="2800" dirty="0">
                <a:solidFill>
                  <a:schemeClr val="accent5">
                    <a:lumMod val="50000"/>
                  </a:schemeClr>
                </a:solidFill>
              </a:rPr>
              <a:t/>
            </a:r>
            <a:br>
              <a:rPr lang="ru-RU" sz="2800" dirty="0">
                <a:solidFill>
                  <a:schemeClr val="accent5">
                    <a:lumMod val="50000"/>
                  </a:schemeClr>
                </a:solidFill>
              </a:rPr>
            </a:br>
            <a:r>
              <a:rPr lang="ru-RU" sz="2800" dirty="0" err="1">
                <a:solidFill>
                  <a:schemeClr val="tx1"/>
                </a:solidFill>
              </a:rPr>
              <a:t>The</a:t>
            </a:r>
            <a:r>
              <a:rPr lang="ru-RU" sz="2800" dirty="0">
                <a:solidFill>
                  <a:schemeClr val="tx1"/>
                </a:solidFill>
              </a:rPr>
              <a:t> </a:t>
            </a:r>
            <a:r>
              <a:rPr lang="en-US" sz="2800" dirty="0" err="1" smtClean="0">
                <a:solidFill>
                  <a:schemeClr val="tx1"/>
                </a:solidFill>
              </a:rPr>
              <a:t>Sidorov</a:t>
            </a:r>
            <a:r>
              <a:rPr lang="ru-RU" sz="2800" dirty="0" smtClean="0">
                <a:solidFill>
                  <a:schemeClr val="tx1"/>
                </a:solidFill>
              </a:rPr>
              <a:t>s </a:t>
            </a:r>
            <a:r>
              <a:rPr lang="ru-RU" sz="2800" dirty="0" err="1">
                <a:solidFill>
                  <a:schemeClr val="tx1"/>
                </a:solidFill>
              </a:rPr>
              <a:t>are</a:t>
            </a:r>
            <a:r>
              <a:rPr lang="ru-RU" sz="2800" dirty="0">
                <a:solidFill>
                  <a:schemeClr val="tx1"/>
                </a:solidFill>
              </a:rPr>
              <a:t> </a:t>
            </a:r>
            <a:r>
              <a:rPr lang="ru-RU" sz="2800" dirty="0" err="1">
                <a:solidFill>
                  <a:schemeClr val="tx1"/>
                </a:solidFill>
              </a:rPr>
              <a:t>at</a:t>
            </a:r>
            <a:r>
              <a:rPr lang="ru-RU" sz="2800" dirty="0">
                <a:solidFill>
                  <a:schemeClr val="tx1"/>
                </a:solidFill>
              </a:rPr>
              <a:t> </a:t>
            </a:r>
            <a:r>
              <a:rPr lang="ru-RU" sz="2800" dirty="0" err="1">
                <a:solidFill>
                  <a:schemeClr val="tx1"/>
                </a:solidFill>
              </a:rPr>
              <a:t>home</a:t>
            </a:r>
            <a:r>
              <a:rPr lang="ru-RU" sz="2800" dirty="0">
                <a:solidFill>
                  <a:schemeClr val="tx1"/>
                </a:solidFill>
              </a:rPr>
              <a:t>. </a:t>
            </a:r>
            <a:br>
              <a:rPr lang="ru-RU" sz="2800" dirty="0">
                <a:solidFill>
                  <a:schemeClr val="tx1"/>
                </a:solidFill>
              </a:rPr>
            </a:br>
            <a:r>
              <a:rPr lang="ru-RU" sz="2800" dirty="0" smtClean="0">
                <a:solidFill>
                  <a:schemeClr val="tx1"/>
                </a:solidFill>
              </a:rPr>
              <a:t>Сидоровы дома</a:t>
            </a:r>
            <a:r>
              <a:rPr lang="ru-RU" sz="2800" dirty="0">
                <a:solidFill>
                  <a:schemeClr val="tx1"/>
                </a:solidFill>
              </a:rPr>
              <a:t>.</a:t>
            </a:r>
          </a:p>
        </p:txBody>
      </p:sp>
      <p:sp>
        <p:nvSpPr>
          <p:cNvPr id="3" name="Подзаголовок 2"/>
          <p:cNvSpPr>
            <a:spLocks noGrp="1"/>
          </p:cNvSpPr>
          <p:nvPr>
            <p:ph type="subTitle" idx="1"/>
          </p:nvPr>
        </p:nvSpPr>
        <p:spPr>
          <a:xfrm>
            <a:off x="5724128" y="6237312"/>
            <a:ext cx="3160440" cy="321072"/>
          </a:xfrm>
        </p:spPr>
        <p:txBody>
          <a:bodyPr>
            <a:norm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296518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04664"/>
            <a:ext cx="7920880" cy="5616624"/>
          </a:xfrm>
        </p:spPr>
        <p:txBody>
          <a:bodyPr>
            <a:normAutofit fontScale="90000"/>
          </a:bodyPr>
          <a:lstStyle/>
          <a:p>
            <a:r>
              <a:rPr lang="ru-RU" sz="3100" dirty="0">
                <a:solidFill>
                  <a:schemeClr val="tx1"/>
                </a:solidFill>
              </a:rPr>
              <a:t>ОТСУТСТВИЕ </a:t>
            </a:r>
            <a:r>
              <a:rPr lang="ru-RU" sz="3100" dirty="0" smtClean="0">
                <a:solidFill>
                  <a:schemeClr val="tx1"/>
                </a:solidFill>
              </a:rPr>
              <a:t>АРТИКЛЯ:</a:t>
            </a:r>
            <a:br>
              <a:rPr lang="ru-RU" sz="3100" dirty="0" smtClean="0">
                <a:solidFill>
                  <a:schemeClr val="tx1"/>
                </a:solidFill>
              </a:rPr>
            </a:br>
            <a:r>
              <a:rPr lang="ru-RU" sz="1600" dirty="0">
                <a:solidFill>
                  <a:schemeClr val="tx1"/>
                </a:solidFill>
              </a:rPr>
              <a:t/>
            </a:r>
            <a:br>
              <a:rPr lang="ru-RU" sz="1600" dirty="0">
                <a:solidFill>
                  <a:schemeClr val="tx1"/>
                </a:solidFill>
              </a:rPr>
            </a:br>
            <a:r>
              <a:rPr lang="ru-RU" sz="1600" dirty="0">
                <a:solidFill>
                  <a:schemeClr val="tx1"/>
                </a:solidFill>
              </a:rPr>
              <a:t/>
            </a:r>
            <a:br>
              <a:rPr lang="ru-RU" sz="1600" dirty="0">
                <a:solidFill>
                  <a:schemeClr val="tx1"/>
                </a:solidFill>
              </a:rPr>
            </a:br>
            <a:r>
              <a:rPr lang="ru-RU" sz="2800" dirty="0" smtClean="0">
                <a:solidFill>
                  <a:schemeClr val="tx1"/>
                </a:solidFill>
              </a:rPr>
              <a:t>1. </a:t>
            </a:r>
            <a:r>
              <a:rPr lang="ru-RU" sz="2400" dirty="0" smtClean="0">
                <a:solidFill>
                  <a:schemeClr val="tx1"/>
                </a:solidFill>
              </a:rPr>
              <a:t>Перед </a:t>
            </a:r>
            <a:r>
              <a:rPr lang="ru-RU" sz="2400" dirty="0">
                <a:solidFill>
                  <a:schemeClr val="tx1"/>
                </a:solidFill>
              </a:rPr>
              <a:t>исчисляемыми существительными во множественном числе (в тех случаях, когда в единственном числе следует употребить неопределенный </a:t>
            </a:r>
            <a:r>
              <a:rPr lang="ru-RU" sz="2400" dirty="0" smtClean="0">
                <a:solidFill>
                  <a:schemeClr val="tx1"/>
                </a:solidFill>
              </a:rPr>
              <a:t>артикль)</a:t>
            </a:r>
            <a:br>
              <a:rPr lang="ru-RU" sz="2400" dirty="0" smtClean="0">
                <a:solidFill>
                  <a:schemeClr val="tx1"/>
                </a:solidFill>
              </a:rPr>
            </a:br>
            <a:r>
              <a:rPr lang="ru-RU" sz="2400" dirty="0" err="1" smtClean="0">
                <a:solidFill>
                  <a:schemeClr val="tx1"/>
                </a:solidFill>
              </a:rPr>
              <a:t>My</a:t>
            </a:r>
            <a:r>
              <a:rPr lang="ru-RU" sz="2400" dirty="0" smtClean="0">
                <a:solidFill>
                  <a:schemeClr val="tx1"/>
                </a:solidFill>
              </a:rPr>
              <a:t> </a:t>
            </a:r>
            <a:r>
              <a:rPr lang="en-US" sz="2400" dirty="0" smtClean="0">
                <a:solidFill>
                  <a:schemeClr val="tx1"/>
                </a:solidFill>
              </a:rPr>
              <a:t>mother </a:t>
            </a:r>
            <a:r>
              <a:rPr lang="ru-RU" sz="2400" dirty="0" err="1" smtClean="0">
                <a:solidFill>
                  <a:schemeClr val="tx1"/>
                </a:solidFill>
              </a:rPr>
              <a:t>and</a:t>
            </a:r>
            <a:r>
              <a:rPr lang="ru-RU" sz="2400" dirty="0" smtClean="0">
                <a:solidFill>
                  <a:schemeClr val="tx1"/>
                </a:solidFill>
              </a:rPr>
              <a:t> </a:t>
            </a:r>
            <a:r>
              <a:rPr lang="ru-RU" sz="2400" dirty="0" err="1">
                <a:solidFill>
                  <a:schemeClr val="tx1"/>
                </a:solidFill>
              </a:rPr>
              <a:t>my</a:t>
            </a:r>
            <a:r>
              <a:rPr lang="ru-RU" sz="2400" dirty="0">
                <a:solidFill>
                  <a:schemeClr val="tx1"/>
                </a:solidFill>
              </a:rPr>
              <a:t> </a:t>
            </a:r>
            <a:r>
              <a:rPr lang="en-US" sz="2400" dirty="0" smtClean="0">
                <a:solidFill>
                  <a:schemeClr val="tx1"/>
                </a:solidFill>
              </a:rPr>
              <a:t>sister </a:t>
            </a:r>
            <a:r>
              <a:rPr lang="ru-RU" sz="2400" dirty="0" err="1" smtClean="0">
                <a:solidFill>
                  <a:schemeClr val="tx1"/>
                </a:solidFill>
              </a:rPr>
              <a:t>are</a:t>
            </a:r>
            <a:r>
              <a:rPr lang="en-US" sz="2400" dirty="0" smtClean="0">
                <a:solidFill>
                  <a:schemeClr val="tx1"/>
                </a:solidFill>
              </a:rPr>
              <a:t> teachers</a:t>
            </a:r>
            <a:r>
              <a:rPr lang="ru-RU" sz="2400" dirty="0" smtClean="0">
                <a:solidFill>
                  <a:schemeClr val="tx1"/>
                </a:solidFill>
              </a:rPr>
              <a:t>. </a:t>
            </a:r>
            <a:r>
              <a:rPr lang="ru-RU" sz="2400" dirty="0">
                <a:solidFill>
                  <a:schemeClr val="tx1"/>
                </a:solidFill>
              </a:rPr>
              <a:t/>
            </a:r>
            <a:br>
              <a:rPr lang="ru-RU" sz="2400" dirty="0">
                <a:solidFill>
                  <a:schemeClr val="tx1"/>
                </a:solidFill>
              </a:rPr>
            </a:br>
            <a:r>
              <a:rPr lang="ru-RU" sz="2400" dirty="0" smtClean="0">
                <a:solidFill>
                  <a:schemeClr val="tx1"/>
                </a:solidFill>
              </a:rPr>
              <a:t>Моя мать и моя сестра учителя.</a:t>
            </a:r>
            <a:br>
              <a:rPr lang="ru-RU" sz="2400" dirty="0" smtClean="0">
                <a:solidFill>
                  <a:schemeClr val="tx1"/>
                </a:solidFill>
              </a:rPr>
            </a:br>
            <a:r>
              <a:rPr lang="ru-RU" sz="2400" dirty="0">
                <a:solidFill>
                  <a:schemeClr val="tx1"/>
                </a:solidFill>
              </a:rPr>
              <a:t/>
            </a:r>
            <a:br>
              <a:rPr lang="ru-RU" sz="2400" dirty="0">
                <a:solidFill>
                  <a:schemeClr val="tx1"/>
                </a:solidFill>
              </a:rPr>
            </a:br>
            <a:r>
              <a:rPr lang="ru-RU" sz="2200" dirty="0" smtClean="0">
                <a:solidFill>
                  <a:schemeClr val="tx1"/>
                </a:solidFill>
              </a:rPr>
              <a:t>2. При </a:t>
            </a:r>
            <a:r>
              <a:rPr lang="ru-RU" sz="2200" dirty="0">
                <a:solidFill>
                  <a:schemeClr val="tx1"/>
                </a:solidFill>
              </a:rPr>
              <a:t>обобщении (обычно используется множественное число или неисчисляемое существительное без артикля)</a:t>
            </a:r>
            <a:br>
              <a:rPr lang="ru-RU" sz="2200" dirty="0">
                <a:solidFill>
                  <a:schemeClr val="tx1"/>
                </a:solidFill>
              </a:rPr>
            </a:br>
            <a:r>
              <a:rPr lang="ru-RU" sz="2200" dirty="0">
                <a:solidFill>
                  <a:schemeClr val="tx1"/>
                </a:solidFill>
              </a:rPr>
              <a:t/>
            </a:r>
            <a:br>
              <a:rPr lang="ru-RU" sz="2200" dirty="0">
                <a:solidFill>
                  <a:schemeClr val="tx1"/>
                </a:solidFill>
              </a:rPr>
            </a:br>
            <a:r>
              <a:rPr lang="en-US" sz="2200" dirty="0" smtClean="0">
                <a:solidFill>
                  <a:schemeClr val="tx1"/>
                </a:solidFill>
              </a:rPr>
              <a:t>Cucumbers </a:t>
            </a:r>
            <a:r>
              <a:rPr lang="ru-RU" sz="2200" dirty="0" err="1" smtClean="0">
                <a:solidFill>
                  <a:schemeClr val="tx1"/>
                </a:solidFill>
              </a:rPr>
              <a:t>are</a:t>
            </a:r>
            <a:r>
              <a:rPr lang="ru-RU" sz="2200" dirty="0" smtClean="0">
                <a:solidFill>
                  <a:schemeClr val="tx1"/>
                </a:solidFill>
              </a:rPr>
              <a:t> </a:t>
            </a:r>
            <a:r>
              <a:rPr lang="en-US" sz="2200" dirty="0" smtClean="0">
                <a:solidFill>
                  <a:schemeClr val="tx1"/>
                </a:solidFill>
              </a:rPr>
              <a:t>your </a:t>
            </a:r>
            <a:r>
              <a:rPr lang="ru-RU" sz="2200" dirty="0" err="1" smtClean="0">
                <a:solidFill>
                  <a:schemeClr val="tx1"/>
                </a:solidFill>
              </a:rPr>
              <a:t>favourite</a:t>
            </a:r>
            <a:r>
              <a:rPr lang="ru-RU" sz="2200" dirty="0" smtClean="0">
                <a:solidFill>
                  <a:schemeClr val="tx1"/>
                </a:solidFill>
              </a:rPr>
              <a:t> </a:t>
            </a:r>
            <a:r>
              <a:rPr lang="ru-RU" sz="2200" dirty="0" err="1" smtClean="0">
                <a:solidFill>
                  <a:schemeClr val="tx1"/>
                </a:solidFill>
              </a:rPr>
              <a:t>vegetable</a:t>
            </a:r>
            <a:r>
              <a:rPr lang="ru-RU" sz="2200" dirty="0" smtClean="0">
                <a:solidFill>
                  <a:schemeClr val="tx1"/>
                </a:solidFill>
              </a:rPr>
              <a:t>.     </a:t>
            </a:r>
            <a:br>
              <a:rPr lang="ru-RU" sz="2200" dirty="0" smtClean="0">
                <a:solidFill>
                  <a:schemeClr val="tx1"/>
                </a:solidFill>
              </a:rPr>
            </a:br>
            <a:r>
              <a:rPr lang="ru-RU" sz="2200" dirty="0" smtClean="0">
                <a:solidFill>
                  <a:schemeClr val="tx1"/>
                </a:solidFill>
              </a:rPr>
              <a:t>Огурец —твой  любимый </a:t>
            </a:r>
            <a:r>
              <a:rPr lang="ru-RU" sz="2200" dirty="0">
                <a:solidFill>
                  <a:schemeClr val="tx1"/>
                </a:solidFill>
              </a:rPr>
              <a:t>овощ</a:t>
            </a:r>
            <a:r>
              <a:rPr lang="ru-RU" sz="2700" dirty="0">
                <a:solidFill>
                  <a:schemeClr val="tx1"/>
                </a:solidFill>
              </a:rPr>
              <a:t>.</a:t>
            </a:r>
            <a:br>
              <a:rPr lang="ru-RU" sz="2700" dirty="0">
                <a:solidFill>
                  <a:schemeClr val="tx1"/>
                </a:solidFill>
              </a:rPr>
            </a:br>
            <a:r>
              <a:rPr lang="ru-RU" sz="2700" dirty="0" smtClean="0">
                <a:solidFill>
                  <a:schemeClr val="tx1"/>
                </a:solidFill>
              </a:rPr>
              <a:t/>
            </a:r>
            <a:br>
              <a:rPr lang="ru-RU" sz="2700" dirty="0" smtClean="0">
                <a:solidFill>
                  <a:schemeClr val="tx1"/>
                </a:solidFill>
              </a:rPr>
            </a:br>
            <a:endParaRPr lang="ru-RU" sz="2700" dirty="0">
              <a:solidFill>
                <a:schemeClr val="tx1"/>
              </a:solidFill>
            </a:endParaRPr>
          </a:p>
        </p:txBody>
      </p:sp>
      <p:sp>
        <p:nvSpPr>
          <p:cNvPr id="3" name="Подзаголовок 2"/>
          <p:cNvSpPr>
            <a:spLocks noGrp="1"/>
          </p:cNvSpPr>
          <p:nvPr>
            <p:ph type="subTitle" idx="1"/>
          </p:nvPr>
        </p:nvSpPr>
        <p:spPr>
          <a:xfrm>
            <a:off x="5724128" y="6309320"/>
            <a:ext cx="3160440" cy="321072"/>
          </a:xfrm>
        </p:spPr>
        <p:txBody>
          <a:bodyPr>
            <a:norm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1342567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548680"/>
            <a:ext cx="8062664" cy="5544616"/>
          </a:xfrm>
        </p:spPr>
        <p:txBody>
          <a:bodyPr>
            <a:normAutofit/>
          </a:bodyPr>
          <a:lstStyle/>
          <a:p>
            <a:r>
              <a:rPr lang="ru-RU" sz="3200" dirty="0" smtClean="0">
                <a:solidFill>
                  <a:schemeClr val="tx1"/>
                </a:solidFill>
              </a:rPr>
              <a:t>3. </a:t>
            </a:r>
            <a:r>
              <a:rPr lang="en-US" sz="3200" dirty="0">
                <a:solidFill>
                  <a:schemeClr val="tx1"/>
                </a:solidFill>
              </a:rPr>
              <a:t>В </a:t>
            </a:r>
            <a:r>
              <a:rPr lang="en-US" sz="3200" dirty="0" err="1">
                <a:solidFill>
                  <a:schemeClr val="tx1"/>
                </a:solidFill>
              </a:rPr>
              <a:t>некоторых</a:t>
            </a:r>
            <a:r>
              <a:rPr lang="en-US" sz="3200" dirty="0">
                <a:solidFill>
                  <a:schemeClr val="tx1"/>
                </a:solidFill>
              </a:rPr>
              <a:t> </a:t>
            </a:r>
            <a:r>
              <a:rPr lang="en-US" sz="3200" dirty="0" err="1">
                <a:solidFill>
                  <a:schemeClr val="tx1"/>
                </a:solidFill>
              </a:rPr>
              <a:t>сочетаниях</a:t>
            </a:r>
            <a:r>
              <a:rPr lang="en-US" sz="3200" dirty="0">
                <a:solidFill>
                  <a:schemeClr val="tx1"/>
                </a:solidFill>
              </a:rPr>
              <a:t> </a:t>
            </a:r>
            <a:r>
              <a:rPr lang="en-US" sz="3200" dirty="0" err="1">
                <a:solidFill>
                  <a:schemeClr val="tx1"/>
                </a:solidFill>
              </a:rPr>
              <a:t>существительного</a:t>
            </a:r>
            <a:r>
              <a:rPr lang="en-US" sz="3200" dirty="0">
                <a:solidFill>
                  <a:schemeClr val="tx1"/>
                </a:solidFill>
              </a:rPr>
              <a:t> с </a:t>
            </a:r>
            <a:r>
              <a:rPr lang="en-US" sz="3200" dirty="0" err="1">
                <a:solidFill>
                  <a:schemeClr val="tx1"/>
                </a:solidFill>
              </a:rPr>
              <a:t>предлогом</a:t>
            </a:r>
            <a:r>
              <a:rPr lang="en-US" sz="3200" dirty="0">
                <a:solidFill>
                  <a:schemeClr val="tx1"/>
                </a:solidFill>
              </a:rPr>
              <a:t>, </a:t>
            </a:r>
            <a:r>
              <a:rPr lang="en-US" sz="3200" dirty="0" err="1">
                <a:solidFill>
                  <a:schemeClr val="tx1"/>
                </a:solidFill>
              </a:rPr>
              <a:t>когда</a:t>
            </a:r>
            <a:r>
              <a:rPr lang="en-US" sz="3200" dirty="0">
                <a:solidFill>
                  <a:schemeClr val="tx1"/>
                </a:solidFill>
              </a:rPr>
              <a:t> </a:t>
            </a:r>
            <a:r>
              <a:rPr lang="en-US" sz="3200" dirty="0" err="1">
                <a:solidFill>
                  <a:schemeClr val="tx1"/>
                </a:solidFill>
              </a:rPr>
              <a:t>все</a:t>
            </a:r>
            <a:r>
              <a:rPr lang="en-US" sz="3200" dirty="0">
                <a:solidFill>
                  <a:schemeClr val="tx1"/>
                </a:solidFill>
              </a:rPr>
              <a:t> </a:t>
            </a:r>
            <a:r>
              <a:rPr lang="en-US" sz="3200" dirty="0" err="1">
                <a:solidFill>
                  <a:schemeClr val="tx1"/>
                </a:solidFill>
              </a:rPr>
              <a:t>сочетание</a:t>
            </a:r>
            <a:r>
              <a:rPr lang="en-US" sz="3200" dirty="0">
                <a:solidFill>
                  <a:schemeClr val="tx1"/>
                </a:solidFill>
              </a:rPr>
              <a:t> </a:t>
            </a:r>
            <a:r>
              <a:rPr lang="en-US" sz="3200" dirty="0" err="1">
                <a:solidFill>
                  <a:schemeClr val="tx1"/>
                </a:solidFill>
              </a:rPr>
              <a:t>имеет</a:t>
            </a:r>
            <a:r>
              <a:rPr lang="en-US" sz="3200" dirty="0">
                <a:solidFill>
                  <a:schemeClr val="tx1"/>
                </a:solidFill>
              </a:rPr>
              <a:t> </a:t>
            </a:r>
            <a:r>
              <a:rPr lang="en-US" sz="3200" dirty="0" err="1">
                <a:solidFill>
                  <a:schemeClr val="tx1"/>
                </a:solidFill>
              </a:rPr>
              <a:t>характер</a:t>
            </a:r>
            <a:r>
              <a:rPr lang="en-US" sz="3200" dirty="0">
                <a:solidFill>
                  <a:schemeClr val="tx1"/>
                </a:solidFill>
              </a:rPr>
              <a:t> </a:t>
            </a:r>
            <a:r>
              <a:rPr lang="en-US" sz="3200" dirty="0" err="1">
                <a:solidFill>
                  <a:schemeClr val="tx1"/>
                </a:solidFill>
              </a:rPr>
              <a:t>наречия</a:t>
            </a:r>
            <a:r>
              <a:rPr lang="en-US" sz="3200" dirty="0" smtClean="0">
                <a:solidFill>
                  <a:schemeClr val="tx1"/>
                </a:solidFill>
              </a:rPr>
              <a:t>.</a:t>
            </a:r>
            <a:r>
              <a:rPr lang="ru-RU" sz="3200" dirty="0" smtClean="0">
                <a:solidFill>
                  <a:schemeClr val="tx1"/>
                </a:solidFill>
              </a:rPr>
              <a:t/>
            </a:r>
            <a:br>
              <a:rPr lang="ru-RU" sz="3200" dirty="0" smtClean="0">
                <a:solidFill>
                  <a:schemeClr val="tx1"/>
                </a:solidFill>
              </a:rPr>
            </a:br>
            <a:r>
              <a:rPr lang="en-US" sz="3200" dirty="0" smtClean="0">
                <a:solidFill>
                  <a:schemeClr val="tx1"/>
                </a:solidFill>
              </a:rPr>
              <a:t> </a:t>
            </a:r>
            <a:r>
              <a:rPr lang="en-US" sz="3200" dirty="0">
                <a:solidFill>
                  <a:schemeClr val="tx1"/>
                </a:solidFill>
              </a:rPr>
              <a:t>to / at / from school, university, college; to / in / into / from church; in time; at / from home; by car, bus, bicycle, plane, train, metro, boat etc.; for breakfast и т. д.</a:t>
            </a:r>
            <a:br>
              <a:rPr lang="en-US" sz="3200" dirty="0">
                <a:solidFill>
                  <a:schemeClr val="tx1"/>
                </a:solidFill>
              </a:rPr>
            </a:br>
            <a:r>
              <a:rPr lang="en-US" sz="3200" dirty="0">
                <a:solidFill>
                  <a:schemeClr val="tx1"/>
                </a:solidFill>
              </a:rPr>
              <a:t/>
            </a:r>
            <a:br>
              <a:rPr lang="en-US" sz="3200" dirty="0">
                <a:solidFill>
                  <a:schemeClr val="tx1"/>
                </a:solidFill>
              </a:rPr>
            </a:br>
            <a:r>
              <a:rPr lang="en-US" sz="3200" dirty="0">
                <a:solidFill>
                  <a:schemeClr val="tx1"/>
                </a:solidFill>
              </a:rPr>
              <a:t>H</a:t>
            </a:r>
            <a:r>
              <a:rPr lang="en-US" sz="3200" dirty="0" smtClean="0">
                <a:solidFill>
                  <a:schemeClr val="tx1"/>
                </a:solidFill>
              </a:rPr>
              <a:t>e can </a:t>
            </a:r>
            <a:r>
              <a:rPr lang="en-US" sz="3200" dirty="0">
                <a:solidFill>
                  <a:schemeClr val="tx1"/>
                </a:solidFill>
              </a:rPr>
              <a:t>get there in time if </a:t>
            </a:r>
            <a:r>
              <a:rPr lang="en-US" sz="3200" dirty="0" smtClean="0">
                <a:solidFill>
                  <a:schemeClr val="tx1"/>
                </a:solidFill>
              </a:rPr>
              <a:t>he goes </a:t>
            </a:r>
            <a:r>
              <a:rPr lang="en-US" sz="3200" dirty="0">
                <a:solidFill>
                  <a:schemeClr val="tx1"/>
                </a:solidFill>
              </a:rPr>
              <a:t>by train. </a:t>
            </a:r>
            <a:br>
              <a:rPr lang="en-US" sz="3200" dirty="0">
                <a:solidFill>
                  <a:schemeClr val="tx1"/>
                </a:solidFill>
              </a:rPr>
            </a:br>
            <a:r>
              <a:rPr lang="ru-RU" sz="3200" dirty="0" smtClean="0">
                <a:solidFill>
                  <a:schemeClr val="tx1"/>
                </a:solidFill>
              </a:rPr>
              <a:t>Он </a:t>
            </a:r>
            <a:r>
              <a:rPr lang="en-US" sz="3200" dirty="0" err="1" smtClean="0">
                <a:solidFill>
                  <a:schemeClr val="tx1"/>
                </a:solidFill>
              </a:rPr>
              <a:t>может</a:t>
            </a:r>
            <a:r>
              <a:rPr lang="en-US" sz="3200" dirty="0" smtClean="0">
                <a:solidFill>
                  <a:schemeClr val="tx1"/>
                </a:solidFill>
              </a:rPr>
              <a:t> </a:t>
            </a:r>
            <a:r>
              <a:rPr lang="en-US" sz="3200" dirty="0" err="1">
                <a:solidFill>
                  <a:schemeClr val="tx1"/>
                </a:solidFill>
              </a:rPr>
              <a:t>добраться</a:t>
            </a:r>
            <a:r>
              <a:rPr lang="en-US" sz="3200" dirty="0">
                <a:solidFill>
                  <a:schemeClr val="tx1"/>
                </a:solidFill>
              </a:rPr>
              <a:t> </a:t>
            </a:r>
            <a:r>
              <a:rPr lang="en-US" sz="3200" dirty="0" err="1">
                <a:solidFill>
                  <a:schemeClr val="tx1"/>
                </a:solidFill>
              </a:rPr>
              <a:t>туда</a:t>
            </a:r>
            <a:r>
              <a:rPr lang="en-US" sz="3200" dirty="0">
                <a:solidFill>
                  <a:schemeClr val="tx1"/>
                </a:solidFill>
              </a:rPr>
              <a:t> </a:t>
            </a:r>
            <a:r>
              <a:rPr lang="en-US" sz="3200" dirty="0" err="1">
                <a:solidFill>
                  <a:schemeClr val="tx1"/>
                </a:solidFill>
              </a:rPr>
              <a:t>вовремя</a:t>
            </a:r>
            <a:r>
              <a:rPr lang="en-US" sz="3200" dirty="0">
                <a:solidFill>
                  <a:schemeClr val="tx1"/>
                </a:solidFill>
              </a:rPr>
              <a:t>, </a:t>
            </a:r>
            <a:r>
              <a:rPr lang="en-US" sz="3200" dirty="0" err="1">
                <a:solidFill>
                  <a:schemeClr val="tx1"/>
                </a:solidFill>
              </a:rPr>
              <a:t>если</a:t>
            </a:r>
            <a:r>
              <a:rPr lang="en-US" sz="3200" dirty="0">
                <a:solidFill>
                  <a:schemeClr val="tx1"/>
                </a:solidFill>
              </a:rPr>
              <a:t> </a:t>
            </a:r>
            <a:r>
              <a:rPr lang="en-US" sz="3200" dirty="0" err="1" smtClean="0">
                <a:solidFill>
                  <a:schemeClr val="tx1"/>
                </a:solidFill>
              </a:rPr>
              <a:t>поедет</a:t>
            </a:r>
            <a:r>
              <a:rPr lang="en-US" sz="3200" dirty="0" smtClean="0">
                <a:solidFill>
                  <a:schemeClr val="tx1"/>
                </a:solidFill>
              </a:rPr>
              <a:t> </a:t>
            </a:r>
            <a:r>
              <a:rPr lang="en-US" sz="3200" dirty="0" err="1">
                <a:solidFill>
                  <a:schemeClr val="tx1"/>
                </a:solidFill>
              </a:rPr>
              <a:t>поездом</a:t>
            </a:r>
            <a:r>
              <a:rPr lang="en-US" sz="3200" dirty="0">
                <a:solidFill>
                  <a:schemeClr val="tx1"/>
                </a:solidFill>
              </a:rPr>
              <a:t>.</a:t>
            </a:r>
            <a:endParaRPr lang="ru-RU" sz="3200" dirty="0">
              <a:solidFill>
                <a:schemeClr val="tx1"/>
              </a:solidFill>
            </a:endParaRPr>
          </a:p>
        </p:txBody>
      </p:sp>
      <p:sp>
        <p:nvSpPr>
          <p:cNvPr id="3" name="Подзаголовок 2"/>
          <p:cNvSpPr>
            <a:spLocks noGrp="1"/>
          </p:cNvSpPr>
          <p:nvPr>
            <p:ph type="subTitle" idx="1"/>
          </p:nvPr>
        </p:nvSpPr>
        <p:spPr>
          <a:xfrm>
            <a:off x="6300192" y="6309320"/>
            <a:ext cx="2656384" cy="321072"/>
          </a:xfrm>
        </p:spPr>
        <p:txBody>
          <a:bodyPr>
            <a:norm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2120218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476672"/>
            <a:ext cx="7918648" cy="5616624"/>
          </a:xfrm>
        </p:spPr>
        <p:txBody>
          <a:bodyPr>
            <a:normAutofit fontScale="90000"/>
          </a:bodyPr>
          <a:lstStyle/>
          <a:p>
            <a:r>
              <a:rPr lang="ru-RU" sz="2200" dirty="0" smtClean="0">
                <a:solidFill>
                  <a:schemeClr val="tx1"/>
                </a:solidFill>
              </a:rPr>
              <a:t>4.В </a:t>
            </a:r>
            <a:r>
              <a:rPr lang="ru-RU" sz="2200" dirty="0">
                <a:solidFill>
                  <a:schemeClr val="tx1"/>
                </a:solidFill>
              </a:rPr>
              <a:t>выражениях с собственным существительным в притяжательном падеже</a:t>
            </a:r>
            <a:br>
              <a:rPr lang="ru-RU" sz="2200" dirty="0">
                <a:solidFill>
                  <a:schemeClr val="tx1"/>
                </a:solidFill>
              </a:rPr>
            </a:br>
            <a:r>
              <a:rPr lang="ru-RU" sz="2200" dirty="0">
                <a:solidFill>
                  <a:schemeClr val="tx1"/>
                </a:solidFill>
              </a:rPr>
              <a:t/>
            </a:r>
            <a:br>
              <a:rPr lang="ru-RU" sz="2200" dirty="0">
                <a:solidFill>
                  <a:schemeClr val="tx1"/>
                </a:solidFill>
              </a:rPr>
            </a:br>
            <a:r>
              <a:rPr lang="ru-RU" sz="2000" dirty="0" err="1" smtClean="0">
                <a:solidFill>
                  <a:schemeClr val="tx1"/>
                </a:solidFill>
              </a:rPr>
              <a:t>John’s</a:t>
            </a:r>
            <a:r>
              <a:rPr lang="en-US" sz="2000" dirty="0" smtClean="0">
                <a:solidFill>
                  <a:schemeClr val="tx1"/>
                </a:solidFill>
              </a:rPr>
              <a:t> hat</a:t>
            </a:r>
            <a:r>
              <a:rPr lang="ru-RU" sz="2000" dirty="0">
                <a:solidFill>
                  <a:schemeClr val="tx1"/>
                </a:solidFill>
              </a:rPr>
              <a:t/>
            </a:r>
            <a:br>
              <a:rPr lang="ru-RU" sz="2000" dirty="0">
                <a:solidFill>
                  <a:schemeClr val="tx1"/>
                </a:solidFill>
              </a:rPr>
            </a:br>
            <a:r>
              <a:rPr lang="ru-RU" sz="2000" dirty="0" smtClean="0">
                <a:solidFill>
                  <a:schemeClr val="tx1"/>
                </a:solidFill>
              </a:rPr>
              <a:t>шляпа  Джона</a:t>
            </a:r>
            <a:r>
              <a:rPr lang="ru-RU" sz="2000" dirty="0">
                <a:solidFill>
                  <a:schemeClr val="tx1"/>
                </a:solidFill>
              </a:rPr>
              <a:t/>
            </a:r>
            <a:br>
              <a:rPr lang="ru-RU" sz="2000" dirty="0">
                <a:solidFill>
                  <a:schemeClr val="tx1"/>
                </a:solidFill>
              </a:rPr>
            </a:br>
            <a:r>
              <a:rPr lang="ru-RU" sz="2000" dirty="0">
                <a:solidFill>
                  <a:schemeClr val="tx1"/>
                </a:solidFill>
              </a:rPr>
              <a:t/>
            </a:r>
            <a:br>
              <a:rPr lang="ru-RU" sz="2000" dirty="0">
                <a:solidFill>
                  <a:schemeClr val="tx1"/>
                </a:solidFill>
              </a:rPr>
            </a:br>
            <a:r>
              <a:rPr lang="ru-RU" sz="2200" dirty="0" smtClean="0">
                <a:solidFill>
                  <a:schemeClr val="tx1"/>
                </a:solidFill>
              </a:rPr>
              <a:t>5. Перед </a:t>
            </a:r>
            <a:r>
              <a:rPr lang="ru-RU" sz="2200" dirty="0">
                <a:solidFill>
                  <a:schemeClr val="tx1"/>
                </a:solidFill>
              </a:rPr>
              <a:t>существительным в функции определения</a:t>
            </a:r>
            <a:br>
              <a:rPr lang="ru-RU" sz="2200" dirty="0">
                <a:solidFill>
                  <a:schemeClr val="tx1"/>
                </a:solidFill>
              </a:rPr>
            </a:br>
            <a:r>
              <a:rPr lang="ru-RU" sz="2000" dirty="0">
                <a:solidFill>
                  <a:schemeClr val="tx1"/>
                </a:solidFill>
              </a:rPr>
              <a:t/>
            </a:r>
            <a:br>
              <a:rPr lang="ru-RU" sz="2000" dirty="0">
                <a:solidFill>
                  <a:schemeClr val="tx1"/>
                </a:solidFill>
              </a:rPr>
            </a:br>
            <a:r>
              <a:rPr lang="en-US" sz="2000" dirty="0" smtClean="0">
                <a:solidFill>
                  <a:schemeClr val="tx1"/>
                </a:solidFill>
              </a:rPr>
              <a:t>piano  </a:t>
            </a:r>
            <a:r>
              <a:rPr lang="ru-RU" sz="2000" dirty="0" err="1" smtClean="0">
                <a:solidFill>
                  <a:schemeClr val="tx1"/>
                </a:solidFill>
              </a:rPr>
              <a:t>lessons</a:t>
            </a:r>
            <a:r>
              <a:rPr lang="ru-RU" sz="2000" dirty="0" smtClean="0">
                <a:solidFill>
                  <a:schemeClr val="tx1"/>
                </a:solidFill>
              </a:rPr>
              <a:t> </a:t>
            </a:r>
            <a:r>
              <a:rPr lang="ru-RU" sz="2000" dirty="0">
                <a:solidFill>
                  <a:schemeClr val="tx1"/>
                </a:solidFill>
              </a:rPr>
              <a:t/>
            </a:r>
            <a:br>
              <a:rPr lang="ru-RU" sz="2000" dirty="0">
                <a:solidFill>
                  <a:schemeClr val="tx1"/>
                </a:solidFill>
              </a:rPr>
            </a:br>
            <a:r>
              <a:rPr lang="ru-RU" sz="2000" dirty="0">
                <a:solidFill>
                  <a:schemeClr val="tx1"/>
                </a:solidFill>
              </a:rPr>
              <a:t>уроки игры </a:t>
            </a:r>
            <a:r>
              <a:rPr lang="ru-RU" sz="2000" dirty="0" smtClean="0">
                <a:solidFill>
                  <a:schemeClr val="tx1"/>
                </a:solidFill>
              </a:rPr>
              <a:t>на  пианино</a:t>
            </a:r>
            <a:r>
              <a:rPr lang="ru-RU" sz="2000" dirty="0">
                <a:solidFill>
                  <a:schemeClr val="tx1"/>
                </a:solidFill>
              </a:rPr>
              <a:t/>
            </a:r>
            <a:br>
              <a:rPr lang="ru-RU" sz="2000" dirty="0">
                <a:solidFill>
                  <a:schemeClr val="tx1"/>
                </a:solidFill>
              </a:rPr>
            </a:br>
            <a:r>
              <a:rPr lang="ru-RU" sz="2000" dirty="0">
                <a:solidFill>
                  <a:schemeClr val="tx1"/>
                </a:solidFill>
              </a:rPr>
              <a:t/>
            </a:r>
            <a:br>
              <a:rPr lang="ru-RU" sz="2000" dirty="0">
                <a:solidFill>
                  <a:schemeClr val="tx1"/>
                </a:solidFill>
              </a:rPr>
            </a:br>
            <a:r>
              <a:rPr lang="ru-RU" sz="2000" dirty="0">
                <a:solidFill>
                  <a:schemeClr val="tx1"/>
                </a:solidFill>
              </a:rPr>
              <a:t/>
            </a:r>
            <a:br>
              <a:rPr lang="ru-RU" sz="2000" dirty="0">
                <a:solidFill>
                  <a:schemeClr val="tx1"/>
                </a:solidFill>
              </a:rPr>
            </a:br>
            <a:r>
              <a:rPr lang="ru-RU" sz="2200" dirty="0" smtClean="0">
                <a:solidFill>
                  <a:schemeClr val="tx1"/>
                </a:solidFill>
              </a:rPr>
              <a:t>6. Перед </a:t>
            </a:r>
            <a:r>
              <a:rPr lang="ru-RU" sz="2200" dirty="0">
                <a:solidFill>
                  <a:schemeClr val="tx1"/>
                </a:solidFill>
              </a:rPr>
              <a:t>названиями континентов, стран, штатов, городов, улиц, озер</a:t>
            </a:r>
            <a:br>
              <a:rPr lang="ru-RU" sz="2200" dirty="0">
                <a:solidFill>
                  <a:schemeClr val="tx1"/>
                </a:solidFill>
              </a:rPr>
            </a:br>
            <a:r>
              <a:rPr lang="ru-RU" sz="2200" dirty="0">
                <a:solidFill>
                  <a:schemeClr val="tx1"/>
                </a:solidFill>
              </a:rPr>
              <a:t/>
            </a:r>
            <a:br>
              <a:rPr lang="ru-RU" sz="2200" dirty="0">
                <a:solidFill>
                  <a:schemeClr val="tx1"/>
                </a:solidFill>
              </a:rPr>
            </a:br>
            <a:r>
              <a:rPr lang="en-US" sz="2200" dirty="0" smtClean="0">
                <a:solidFill>
                  <a:schemeClr val="tx1"/>
                </a:solidFill>
              </a:rPr>
              <a:t>I’ll  go </a:t>
            </a:r>
            <a:r>
              <a:rPr lang="ru-RU" sz="2000" dirty="0" err="1" smtClean="0">
                <a:solidFill>
                  <a:schemeClr val="tx1"/>
                </a:solidFill>
              </a:rPr>
              <a:t>to</a:t>
            </a:r>
            <a:r>
              <a:rPr lang="ru-RU" sz="2000" dirty="0" smtClean="0">
                <a:solidFill>
                  <a:schemeClr val="tx1"/>
                </a:solidFill>
              </a:rPr>
              <a:t> </a:t>
            </a:r>
            <a:r>
              <a:rPr lang="ru-RU" sz="2000" dirty="0" err="1">
                <a:solidFill>
                  <a:schemeClr val="tx1"/>
                </a:solidFill>
              </a:rPr>
              <a:t>South</a:t>
            </a:r>
            <a:r>
              <a:rPr lang="ru-RU" sz="2000" dirty="0">
                <a:solidFill>
                  <a:schemeClr val="tx1"/>
                </a:solidFill>
              </a:rPr>
              <a:t> </a:t>
            </a:r>
            <a:r>
              <a:rPr lang="ru-RU" sz="2000" dirty="0" err="1" smtClean="0">
                <a:solidFill>
                  <a:schemeClr val="tx1"/>
                </a:solidFill>
              </a:rPr>
              <a:t>Africa</a:t>
            </a:r>
            <a:r>
              <a:rPr lang="ru-RU" sz="2000" dirty="0" smtClean="0">
                <a:solidFill>
                  <a:schemeClr val="tx1"/>
                </a:solidFill>
              </a:rPr>
              <a:t> </a:t>
            </a:r>
            <a:r>
              <a:rPr lang="en-US" sz="2000" dirty="0" smtClean="0">
                <a:solidFill>
                  <a:schemeClr val="tx1"/>
                </a:solidFill>
              </a:rPr>
              <a:t> next week</a:t>
            </a:r>
            <a:r>
              <a:rPr lang="ru-RU" sz="2000" dirty="0" smtClean="0">
                <a:solidFill>
                  <a:schemeClr val="tx1"/>
                </a:solidFill>
              </a:rPr>
              <a:t>.</a:t>
            </a:r>
            <a:r>
              <a:rPr lang="ru-RU" sz="2000" dirty="0">
                <a:solidFill>
                  <a:schemeClr val="tx1"/>
                </a:solidFill>
              </a:rPr>
              <a:t/>
            </a:r>
            <a:br>
              <a:rPr lang="ru-RU" sz="2000" dirty="0">
                <a:solidFill>
                  <a:schemeClr val="tx1"/>
                </a:solidFill>
              </a:rPr>
            </a:br>
            <a:r>
              <a:rPr lang="ru-RU" sz="2000" dirty="0">
                <a:solidFill>
                  <a:schemeClr val="tx1"/>
                </a:solidFill>
              </a:rPr>
              <a:t/>
            </a:r>
            <a:br>
              <a:rPr lang="ru-RU" sz="2000" dirty="0">
                <a:solidFill>
                  <a:schemeClr val="tx1"/>
                </a:solidFill>
              </a:rPr>
            </a:br>
            <a:r>
              <a:rPr lang="ru-RU" sz="2000" dirty="0">
                <a:solidFill>
                  <a:schemeClr val="tx1"/>
                </a:solidFill>
              </a:rPr>
              <a:t>Я </a:t>
            </a:r>
            <a:r>
              <a:rPr lang="ru-RU" sz="2000" dirty="0" smtClean="0">
                <a:solidFill>
                  <a:schemeClr val="tx1"/>
                </a:solidFill>
              </a:rPr>
              <a:t>поеду в Южную Африку на следующей неделе.</a:t>
            </a:r>
            <a:endParaRPr lang="ru-RU" sz="2000" dirty="0">
              <a:solidFill>
                <a:schemeClr val="tx1"/>
              </a:solidFill>
            </a:endParaRPr>
          </a:p>
        </p:txBody>
      </p:sp>
      <p:sp>
        <p:nvSpPr>
          <p:cNvPr id="3" name="Подзаголовок 2"/>
          <p:cNvSpPr>
            <a:spLocks noGrp="1"/>
          </p:cNvSpPr>
          <p:nvPr>
            <p:ph type="subTitle" idx="1"/>
          </p:nvPr>
        </p:nvSpPr>
        <p:spPr>
          <a:xfrm>
            <a:off x="6156176" y="6381328"/>
            <a:ext cx="2800400" cy="321072"/>
          </a:xfrm>
        </p:spPr>
        <p:txBody>
          <a:bodyPr>
            <a:norm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2199998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476672"/>
            <a:ext cx="7990656" cy="5688632"/>
          </a:xfrm>
        </p:spPr>
        <p:txBody>
          <a:bodyPr>
            <a:normAutofit/>
          </a:bodyPr>
          <a:lstStyle/>
          <a:p>
            <a:r>
              <a:rPr lang="ru-RU" sz="2800" dirty="0" smtClean="0">
                <a:solidFill>
                  <a:schemeClr val="tx1"/>
                </a:solidFill>
              </a:rPr>
              <a:t>7. Перед </a:t>
            </a:r>
            <a:r>
              <a:rPr lang="ru-RU" sz="2800" dirty="0">
                <a:solidFill>
                  <a:schemeClr val="tx1"/>
                </a:solidFill>
              </a:rPr>
              <a:t>неисчисляемыми (абстрактными) существительными</a:t>
            </a:r>
            <a:br>
              <a:rPr lang="ru-RU" sz="2800" dirty="0">
                <a:solidFill>
                  <a:schemeClr val="tx1"/>
                </a:solidFill>
              </a:rPr>
            </a:br>
            <a:r>
              <a:rPr lang="ru-RU" sz="2800" dirty="0">
                <a:solidFill>
                  <a:schemeClr val="tx1"/>
                </a:solidFill>
              </a:rPr>
              <a:t/>
            </a:r>
            <a:br>
              <a:rPr lang="ru-RU" sz="2800" dirty="0">
                <a:solidFill>
                  <a:schemeClr val="tx1"/>
                </a:solidFill>
              </a:rPr>
            </a:br>
            <a:r>
              <a:rPr lang="ru-RU" sz="2800" dirty="0" err="1">
                <a:solidFill>
                  <a:schemeClr val="tx1"/>
                </a:solidFill>
              </a:rPr>
              <a:t>This</a:t>
            </a:r>
            <a:r>
              <a:rPr lang="ru-RU" sz="2800" dirty="0">
                <a:solidFill>
                  <a:schemeClr val="tx1"/>
                </a:solidFill>
              </a:rPr>
              <a:t> </a:t>
            </a:r>
            <a:r>
              <a:rPr lang="ru-RU" sz="2800" dirty="0" err="1">
                <a:solidFill>
                  <a:schemeClr val="tx1"/>
                </a:solidFill>
              </a:rPr>
              <a:t>is</a:t>
            </a:r>
            <a:r>
              <a:rPr lang="ru-RU" sz="2800" dirty="0">
                <a:solidFill>
                  <a:schemeClr val="tx1"/>
                </a:solidFill>
              </a:rPr>
              <a:t> </a:t>
            </a:r>
            <a:r>
              <a:rPr lang="ru-RU" sz="2800" dirty="0" err="1">
                <a:solidFill>
                  <a:schemeClr val="tx1"/>
                </a:solidFill>
              </a:rPr>
              <a:t>important</a:t>
            </a:r>
            <a:r>
              <a:rPr lang="ru-RU" sz="2800" dirty="0">
                <a:solidFill>
                  <a:schemeClr val="tx1"/>
                </a:solidFill>
              </a:rPr>
              <a:t> </a:t>
            </a:r>
            <a:r>
              <a:rPr lang="ru-RU" sz="2800" dirty="0" err="1">
                <a:solidFill>
                  <a:schemeClr val="tx1"/>
                </a:solidFill>
              </a:rPr>
              <a:t>information</a:t>
            </a:r>
            <a:r>
              <a:rPr lang="ru-RU" sz="2800" dirty="0">
                <a:solidFill>
                  <a:schemeClr val="tx1"/>
                </a:solidFill>
              </a:rPr>
              <a:t>. </a:t>
            </a:r>
            <a:br>
              <a:rPr lang="ru-RU" sz="2800" dirty="0">
                <a:solidFill>
                  <a:schemeClr val="tx1"/>
                </a:solidFill>
              </a:rPr>
            </a:br>
            <a:r>
              <a:rPr lang="ru-RU" sz="2800" dirty="0">
                <a:solidFill>
                  <a:schemeClr val="tx1"/>
                </a:solidFill>
              </a:rPr>
              <a:t>Это важная информация.</a:t>
            </a:r>
            <a:br>
              <a:rPr lang="ru-RU" sz="2800" dirty="0">
                <a:solidFill>
                  <a:schemeClr val="tx1"/>
                </a:solidFill>
              </a:rPr>
            </a:br>
            <a:r>
              <a:rPr lang="ru-RU" sz="2800" dirty="0">
                <a:solidFill>
                  <a:schemeClr val="tx1"/>
                </a:solidFill>
              </a:rPr>
              <a:t/>
            </a:r>
            <a:br>
              <a:rPr lang="ru-RU" sz="2800" dirty="0">
                <a:solidFill>
                  <a:schemeClr val="tx1"/>
                </a:solidFill>
              </a:rPr>
            </a:br>
            <a:r>
              <a:rPr lang="ru-RU" sz="2800" dirty="0" smtClean="0">
                <a:solidFill>
                  <a:schemeClr val="tx1"/>
                </a:solidFill>
              </a:rPr>
              <a:t/>
            </a:r>
            <a:br>
              <a:rPr lang="ru-RU" sz="2800" dirty="0" smtClean="0">
                <a:solidFill>
                  <a:schemeClr val="tx1"/>
                </a:solidFill>
              </a:rPr>
            </a:br>
            <a:r>
              <a:rPr lang="ru-RU" sz="2800" dirty="0" smtClean="0">
                <a:solidFill>
                  <a:schemeClr val="tx1"/>
                </a:solidFill>
              </a:rPr>
              <a:t>8. Перед </a:t>
            </a:r>
            <a:r>
              <a:rPr lang="ru-RU" sz="2800" dirty="0">
                <a:solidFill>
                  <a:schemeClr val="tx1"/>
                </a:solidFill>
              </a:rPr>
              <a:t>именами и фамилиями людей</a:t>
            </a:r>
            <a:br>
              <a:rPr lang="ru-RU" sz="2800" dirty="0">
                <a:solidFill>
                  <a:schemeClr val="tx1"/>
                </a:solidFill>
              </a:rPr>
            </a:br>
            <a:r>
              <a:rPr lang="ru-RU" sz="2800" dirty="0">
                <a:solidFill>
                  <a:schemeClr val="tx1"/>
                </a:solidFill>
              </a:rPr>
              <a:t/>
            </a:r>
            <a:br>
              <a:rPr lang="ru-RU" sz="2800" dirty="0">
                <a:solidFill>
                  <a:schemeClr val="tx1"/>
                </a:solidFill>
              </a:rPr>
            </a:br>
            <a:r>
              <a:rPr lang="ru-RU" sz="2800" dirty="0" err="1">
                <a:solidFill>
                  <a:schemeClr val="tx1"/>
                </a:solidFill>
              </a:rPr>
              <a:t>My</a:t>
            </a:r>
            <a:r>
              <a:rPr lang="ru-RU" sz="2800" dirty="0">
                <a:solidFill>
                  <a:schemeClr val="tx1"/>
                </a:solidFill>
              </a:rPr>
              <a:t> </a:t>
            </a:r>
            <a:r>
              <a:rPr lang="ru-RU" sz="2800" dirty="0" err="1">
                <a:solidFill>
                  <a:schemeClr val="tx1"/>
                </a:solidFill>
              </a:rPr>
              <a:t>name</a:t>
            </a:r>
            <a:r>
              <a:rPr lang="ru-RU" sz="2800" dirty="0">
                <a:solidFill>
                  <a:schemeClr val="tx1"/>
                </a:solidFill>
              </a:rPr>
              <a:t> </a:t>
            </a:r>
            <a:r>
              <a:rPr lang="ru-RU" sz="2800" dirty="0" err="1" smtClean="0">
                <a:solidFill>
                  <a:schemeClr val="tx1"/>
                </a:solidFill>
              </a:rPr>
              <a:t>is</a:t>
            </a:r>
            <a:r>
              <a:rPr lang="en-US" sz="2800" dirty="0" smtClean="0">
                <a:solidFill>
                  <a:schemeClr val="tx1"/>
                </a:solidFill>
              </a:rPr>
              <a:t> Jack</a:t>
            </a:r>
            <a:r>
              <a:rPr lang="ru-RU" sz="2800" dirty="0" smtClean="0">
                <a:solidFill>
                  <a:schemeClr val="tx1"/>
                </a:solidFill>
              </a:rPr>
              <a:t>, </a:t>
            </a:r>
            <a:r>
              <a:rPr lang="ru-RU" sz="2800" dirty="0" err="1" smtClean="0">
                <a:solidFill>
                  <a:schemeClr val="tx1"/>
                </a:solidFill>
              </a:rPr>
              <a:t>Ja</a:t>
            </a:r>
            <a:r>
              <a:rPr lang="en-US" sz="2800" dirty="0" err="1" smtClean="0">
                <a:solidFill>
                  <a:schemeClr val="tx1"/>
                </a:solidFill>
              </a:rPr>
              <a:t>ck</a:t>
            </a:r>
            <a:r>
              <a:rPr lang="en-US" sz="2800" dirty="0" smtClean="0">
                <a:solidFill>
                  <a:schemeClr val="tx1"/>
                </a:solidFill>
              </a:rPr>
              <a:t> </a:t>
            </a:r>
            <a:r>
              <a:rPr lang="ru-RU" sz="2800" dirty="0" smtClean="0">
                <a:solidFill>
                  <a:schemeClr val="tx1"/>
                </a:solidFill>
              </a:rPr>
              <a:t> B</a:t>
            </a:r>
            <a:r>
              <a:rPr lang="en-US" sz="2800" dirty="0" err="1" smtClean="0">
                <a:solidFill>
                  <a:schemeClr val="tx1"/>
                </a:solidFill>
              </a:rPr>
              <a:t>een</a:t>
            </a:r>
            <a:r>
              <a:rPr lang="ru-RU" sz="2800" dirty="0" smtClean="0">
                <a:solidFill>
                  <a:schemeClr val="tx1"/>
                </a:solidFill>
              </a:rPr>
              <a:t>. </a:t>
            </a:r>
            <a:r>
              <a:rPr lang="ru-RU" sz="2800" dirty="0">
                <a:solidFill>
                  <a:schemeClr val="tx1"/>
                </a:solidFill>
              </a:rPr>
              <a:t/>
            </a:r>
            <a:br>
              <a:rPr lang="ru-RU" sz="2800" dirty="0">
                <a:solidFill>
                  <a:schemeClr val="tx1"/>
                </a:solidFill>
              </a:rPr>
            </a:br>
            <a:r>
              <a:rPr lang="ru-RU" sz="2800" dirty="0">
                <a:solidFill>
                  <a:schemeClr val="tx1"/>
                </a:solidFill>
              </a:rPr>
              <a:t>Меня </a:t>
            </a:r>
            <a:r>
              <a:rPr lang="ru-RU" sz="2800" dirty="0" smtClean="0">
                <a:solidFill>
                  <a:schemeClr val="tx1"/>
                </a:solidFill>
              </a:rPr>
              <a:t>зовут Джек, Джек Бин.</a:t>
            </a:r>
            <a:endParaRPr lang="ru-RU" sz="2800" dirty="0">
              <a:solidFill>
                <a:schemeClr val="tx1"/>
              </a:solidFill>
            </a:endParaRPr>
          </a:p>
        </p:txBody>
      </p:sp>
      <p:sp>
        <p:nvSpPr>
          <p:cNvPr id="3" name="Подзаголовок 2"/>
          <p:cNvSpPr>
            <a:spLocks noGrp="1"/>
          </p:cNvSpPr>
          <p:nvPr>
            <p:ph type="subTitle" idx="1"/>
          </p:nvPr>
        </p:nvSpPr>
        <p:spPr>
          <a:xfrm>
            <a:off x="5868144" y="6453336"/>
            <a:ext cx="2872408" cy="321072"/>
          </a:xfrm>
        </p:spPr>
        <p:txBody>
          <a:bodyPr>
            <a:normAutofit fontScale="85000" lnSpcReduction="20000"/>
          </a:bodyPr>
          <a:lstStyle/>
          <a:p>
            <a:r>
              <a:rPr lang="ru-RU" dirty="0">
                <a:solidFill>
                  <a:schemeClr val="tx1"/>
                </a:solidFill>
              </a:rPr>
              <a:t>с</a:t>
            </a:r>
            <a:r>
              <a:rPr lang="ru-RU" dirty="0" smtClean="0">
                <a:solidFill>
                  <a:schemeClr val="tx1"/>
                </a:solidFill>
              </a:rPr>
              <a:t>озвездие-</a:t>
            </a:r>
            <a:r>
              <a:rPr lang="ru-RU" dirty="0" err="1" smtClean="0">
                <a:solidFill>
                  <a:schemeClr val="tx1"/>
                </a:solidFill>
              </a:rPr>
              <a:t>россия.рф</a:t>
            </a:r>
            <a:endParaRPr lang="ru-RU" dirty="0">
              <a:solidFill>
                <a:schemeClr val="tx1"/>
              </a:solidFill>
            </a:endParaRPr>
          </a:p>
        </p:txBody>
      </p:sp>
    </p:spTree>
    <p:extLst>
      <p:ext uri="{BB962C8B-B14F-4D97-AF65-F5344CB8AC3E}">
        <p14:creationId xmlns:p14="http://schemas.microsoft.com/office/powerpoint/2010/main" val="329454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620688"/>
            <a:ext cx="7990656" cy="3960440"/>
          </a:xfrm>
        </p:spPr>
        <p:txBody>
          <a:bodyPr>
            <a:normAutofit fontScale="90000"/>
          </a:bodyPr>
          <a:lstStyle/>
          <a:p>
            <a:r>
              <a:rPr lang="ru-RU" dirty="0">
                <a:solidFill>
                  <a:schemeClr val="tx1"/>
                </a:solidFill>
              </a:rPr>
              <a:t>Артикль является признаком существительного и ставится или непосредственно перед существительным, или перед определяющим его прилагательным.</a:t>
            </a:r>
          </a:p>
        </p:txBody>
      </p:sp>
      <p:sp>
        <p:nvSpPr>
          <p:cNvPr id="3" name="Подзаголовок 2"/>
          <p:cNvSpPr>
            <a:spLocks noGrp="1"/>
          </p:cNvSpPr>
          <p:nvPr>
            <p:ph type="subTitle" idx="1"/>
          </p:nvPr>
        </p:nvSpPr>
        <p:spPr>
          <a:xfrm>
            <a:off x="5796136" y="6381328"/>
            <a:ext cx="3016424" cy="321072"/>
          </a:xfrm>
        </p:spPr>
        <p:txBody>
          <a:bodyPr>
            <a:norm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28020698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8800" dirty="0" smtClean="0"/>
              <a:t>The end</a:t>
            </a:r>
            <a:endParaRPr lang="ru-RU" sz="8800" dirty="0"/>
          </a:p>
        </p:txBody>
      </p:sp>
      <p:sp>
        <p:nvSpPr>
          <p:cNvPr id="3" name="Подзаголовок 2"/>
          <p:cNvSpPr>
            <a:spLocks noGrp="1"/>
          </p:cNvSpPr>
          <p:nvPr>
            <p:ph type="subTitle" idx="1"/>
          </p:nvPr>
        </p:nvSpPr>
        <p:spPr>
          <a:xfrm>
            <a:off x="6588224" y="6381328"/>
            <a:ext cx="2368352" cy="249064"/>
          </a:xfrm>
        </p:spPr>
        <p:txBody>
          <a:bodyPr>
            <a:no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3331369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600200"/>
            <a:ext cx="8136904" cy="2620888"/>
          </a:xfrm>
        </p:spPr>
        <p:txBody>
          <a:bodyPr/>
          <a:lstStyle/>
          <a:p>
            <a:r>
              <a:rPr lang="ru-RU" dirty="0" smtClean="0">
                <a:solidFill>
                  <a:schemeClr val="tx1"/>
                </a:solidFill>
              </a:rPr>
              <a:t>Артикли: </a:t>
            </a:r>
            <a:br>
              <a:rPr lang="ru-RU" dirty="0" smtClean="0">
                <a:solidFill>
                  <a:schemeClr val="tx1"/>
                </a:solidFill>
              </a:rPr>
            </a:br>
            <a:r>
              <a:rPr lang="ru-RU" dirty="0" smtClean="0">
                <a:solidFill>
                  <a:schemeClr val="tx1"/>
                </a:solidFill>
              </a:rPr>
              <a:t>неопределенный  a/</a:t>
            </a:r>
            <a:r>
              <a:rPr lang="ru-RU" dirty="0" err="1" smtClean="0">
                <a:solidFill>
                  <a:schemeClr val="tx1"/>
                </a:solidFill>
              </a:rPr>
              <a:t>an</a:t>
            </a:r>
            <a:r>
              <a:rPr lang="ru-RU" dirty="0" smtClean="0">
                <a:solidFill>
                  <a:schemeClr val="tx1"/>
                </a:solidFill>
              </a:rPr>
              <a:t> </a:t>
            </a:r>
            <a:r>
              <a:rPr lang="ru-RU" dirty="0">
                <a:solidFill>
                  <a:schemeClr val="tx1"/>
                </a:solidFill>
              </a:rPr>
              <a:t>и определенный </a:t>
            </a:r>
            <a:r>
              <a:rPr lang="ru-RU" dirty="0" smtClean="0">
                <a:solidFill>
                  <a:schemeClr val="tx1"/>
                </a:solidFill>
              </a:rPr>
              <a:t> </a:t>
            </a:r>
            <a:r>
              <a:rPr lang="ru-RU" dirty="0" err="1" smtClean="0">
                <a:solidFill>
                  <a:schemeClr val="tx1"/>
                </a:solidFill>
              </a:rPr>
              <a:t>the</a:t>
            </a:r>
            <a:endParaRPr lang="ru-RU" dirty="0">
              <a:solidFill>
                <a:schemeClr val="tx1"/>
              </a:solidFill>
            </a:endParaRPr>
          </a:p>
        </p:txBody>
      </p:sp>
      <p:sp>
        <p:nvSpPr>
          <p:cNvPr id="3" name="Подзаголовок 2"/>
          <p:cNvSpPr>
            <a:spLocks noGrp="1"/>
          </p:cNvSpPr>
          <p:nvPr>
            <p:ph type="subTitle" idx="1"/>
          </p:nvPr>
        </p:nvSpPr>
        <p:spPr>
          <a:xfrm>
            <a:off x="6012160" y="6381328"/>
            <a:ext cx="2872408" cy="249064"/>
          </a:xfrm>
        </p:spPr>
        <p:txBody>
          <a:bodyPr>
            <a:no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1762047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04664"/>
            <a:ext cx="7774632" cy="5256584"/>
          </a:xfrm>
        </p:spPr>
        <p:txBody>
          <a:bodyPr>
            <a:normAutofit fontScale="90000"/>
          </a:bodyPr>
          <a:lstStyle/>
          <a:p>
            <a:r>
              <a:rPr lang="ru-RU" dirty="0" smtClean="0">
                <a:solidFill>
                  <a:schemeClr val="tx1"/>
                </a:solidFill>
              </a:rPr>
              <a:t>УПОТРЕБЛЕНИЕ </a:t>
            </a:r>
            <a:r>
              <a:rPr lang="ru-RU" dirty="0">
                <a:solidFill>
                  <a:schemeClr val="tx1"/>
                </a:solidFill>
              </a:rPr>
              <a:t>НЕОПРЕДЕЛЕННОГО АРТИКЛЯ </a:t>
            </a:r>
            <a:r>
              <a:rPr lang="en-US" dirty="0" smtClean="0">
                <a:solidFill>
                  <a:schemeClr val="tx1"/>
                </a:solidFill>
              </a:rPr>
              <a:t>A/AN</a:t>
            </a:r>
            <a:r>
              <a:rPr lang="ru-RU" dirty="0" smtClean="0">
                <a:solidFill>
                  <a:schemeClr val="tx1"/>
                </a:solidFill>
              </a:rPr>
              <a:t>:</a:t>
            </a:r>
            <a:br>
              <a:rPr lang="ru-RU" dirty="0" smtClean="0">
                <a:solidFill>
                  <a:schemeClr val="tx1"/>
                </a:solidFill>
              </a:rPr>
            </a:br>
            <a:r>
              <a:rPr lang="ru-RU" dirty="0">
                <a:solidFill>
                  <a:schemeClr val="tx1"/>
                </a:solidFill>
              </a:rPr>
              <a:t/>
            </a:r>
            <a:br>
              <a:rPr lang="ru-RU" dirty="0">
                <a:solidFill>
                  <a:schemeClr val="tx1"/>
                </a:solidFill>
              </a:rPr>
            </a:br>
            <a:r>
              <a:rPr lang="ru-RU" dirty="0" smtClean="0">
                <a:solidFill>
                  <a:schemeClr val="tx1"/>
                </a:solidFill>
              </a:rPr>
              <a:t/>
            </a:r>
            <a:br>
              <a:rPr lang="ru-RU" dirty="0" smtClean="0">
                <a:solidFill>
                  <a:schemeClr val="tx1"/>
                </a:solidFill>
              </a:rPr>
            </a:br>
            <a:r>
              <a:rPr lang="ru-RU" dirty="0">
                <a:solidFill>
                  <a:schemeClr val="tx1"/>
                </a:solidFill>
              </a:rPr>
              <a:t/>
            </a:r>
            <a:br>
              <a:rPr lang="ru-RU" dirty="0">
                <a:solidFill>
                  <a:schemeClr val="tx1"/>
                </a:solidFill>
              </a:rPr>
            </a:br>
            <a:r>
              <a:rPr lang="ru-RU" dirty="0" smtClean="0">
                <a:solidFill>
                  <a:srgbClr val="FFC000"/>
                </a:solidFill>
              </a:rPr>
              <a:t>1.При </a:t>
            </a:r>
            <a:r>
              <a:rPr lang="ru-RU" dirty="0">
                <a:solidFill>
                  <a:srgbClr val="FFC000"/>
                </a:solidFill>
              </a:rPr>
              <a:t>упоминании чего-либо впервые</a:t>
            </a:r>
            <a:br>
              <a:rPr lang="ru-RU" dirty="0">
                <a:solidFill>
                  <a:srgbClr val="FFC000"/>
                </a:solidFill>
              </a:rPr>
            </a:br>
            <a:r>
              <a:rPr lang="en-US" dirty="0" smtClean="0">
                <a:solidFill>
                  <a:schemeClr val="tx1"/>
                </a:solidFill>
              </a:rPr>
              <a:t>I see a man in the street – </a:t>
            </a:r>
            <a:r>
              <a:rPr lang="ru-RU" dirty="0" smtClean="0">
                <a:solidFill>
                  <a:schemeClr val="tx1"/>
                </a:solidFill>
              </a:rPr>
              <a:t>Я вижу человека на улице.</a:t>
            </a:r>
            <a:br>
              <a:rPr lang="ru-RU" dirty="0" smtClean="0">
                <a:solidFill>
                  <a:schemeClr val="tx1"/>
                </a:solidFill>
              </a:rPr>
            </a:br>
            <a:r>
              <a:rPr lang="ru-RU" dirty="0" smtClean="0">
                <a:solidFill>
                  <a:srgbClr val="FFC000"/>
                </a:solidFill>
              </a:rPr>
              <a:t>2</a:t>
            </a:r>
            <a:r>
              <a:rPr lang="ru-RU" dirty="0">
                <a:solidFill>
                  <a:srgbClr val="FFC000"/>
                </a:solidFill>
              </a:rPr>
              <a:t>. При обобщении</a:t>
            </a:r>
            <a:br>
              <a:rPr lang="ru-RU" dirty="0">
                <a:solidFill>
                  <a:srgbClr val="FFC000"/>
                </a:solidFill>
              </a:rPr>
            </a:br>
            <a:r>
              <a:rPr lang="en-US" dirty="0" smtClean="0">
                <a:solidFill>
                  <a:schemeClr val="tx1"/>
                </a:solidFill>
              </a:rPr>
              <a:t>A </a:t>
            </a:r>
            <a:r>
              <a:rPr lang="en-US" dirty="0">
                <a:solidFill>
                  <a:schemeClr val="tx1"/>
                </a:solidFill>
              </a:rPr>
              <a:t>baby deer can </a:t>
            </a:r>
            <a:r>
              <a:rPr lang="en-US" dirty="0" smtClean="0">
                <a:solidFill>
                  <a:schemeClr val="tx1"/>
                </a:solidFill>
              </a:rPr>
              <a:t>run- </a:t>
            </a:r>
            <a:r>
              <a:rPr lang="ru-RU" dirty="0" smtClean="0">
                <a:solidFill>
                  <a:schemeClr val="tx1"/>
                </a:solidFill>
              </a:rPr>
              <a:t>Оленята могут бегать.</a:t>
            </a:r>
            <a:endParaRPr lang="ru-RU" dirty="0">
              <a:solidFill>
                <a:schemeClr val="tx1"/>
              </a:solidFill>
            </a:endParaRPr>
          </a:p>
        </p:txBody>
      </p:sp>
      <p:sp>
        <p:nvSpPr>
          <p:cNvPr id="3" name="Подзаголовок 2"/>
          <p:cNvSpPr>
            <a:spLocks noGrp="1"/>
          </p:cNvSpPr>
          <p:nvPr>
            <p:ph type="subTitle" idx="1"/>
          </p:nvPr>
        </p:nvSpPr>
        <p:spPr>
          <a:xfrm>
            <a:off x="6156176" y="6237312"/>
            <a:ext cx="2656384" cy="321072"/>
          </a:xfrm>
        </p:spPr>
        <p:txBody>
          <a:bodyPr>
            <a:norm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1487171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476672"/>
            <a:ext cx="8062664" cy="5112568"/>
          </a:xfrm>
        </p:spPr>
        <p:txBody>
          <a:bodyPr>
            <a:normAutofit/>
          </a:bodyPr>
          <a:lstStyle/>
          <a:p>
            <a:r>
              <a:rPr lang="ru-RU" sz="3600" dirty="0">
                <a:solidFill>
                  <a:srgbClr val="FFC000"/>
                </a:solidFill>
              </a:rPr>
              <a:t>3. Перед названиями профессий или должностей</a:t>
            </a:r>
            <a:br>
              <a:rPr lang="ru-RU" sz="3600" dirty="0">
                <a:solidFill>
                  <a:srgbClr val="FFC000"/>
                </a:solidFill>
              </a:rPr>
            </a:br>
            <a:r>
              <a:rPr lang="ru-RU" sz="3600" dirty="0">
                <a:solidFill>
                  <a:srgbClr val="FFC000"/>
                </a:solidFill>
              </a:rPr>
              <a:t/>
            </a:r>
            <a:br>
              <a:rPr lang="ru-RU" sz="3600" dirty="0">
                <a:solidFill>
                  <a:srgbClr val="FFC000"/>
                </a:solidFill>
              </a:rPr>
            </a:br>
            <a:r>
              <a:rPr lang="en-US" sz="3600" dirty="0" smtClean="0">
                <a:solidFill>
                  <a:schemeClr val="tx1"/>
                </a:solidFill>
              </a:rPr>
              <a:t>She</a:t>
            </a:r>
            <a:r>
              <a:rPr lang="ru-RU" sz="3600" dirty="0" smtClean="0">
                <a:solidFill>
                  <a:schemeClr val="tx1"/>
                </a:solidFill>
              </a:rPr>
              <a:t> </a:t>
            </a:r>
            <a:r>
              <a:rPr lang="ru-RU" sz="3600" dirty="0" err="1">
                <a:solidFill>
                  <a:schemeClr val="tx1"/>
                </a:solidFill>
              </a:rPr>
              <a:t>is</a:t>
            </a:r>
            <a:r>
              <a:rPr lang="ru-RU" sz="3600" dirty="0">
                <a:solidFill>
                  <a:schemeClr val="tx1"/>
                </a:solidFill>
              </a:rPr>
              <a:t> </a:t>
            </a:r>
            <a:r>
              <a:rPr lang="ru-RU" sz="3600" dirty="0" smtClean="0">
                <a:solidFill>
                  <a:schemeClr val="tx1"/>
                </a:solidFill>
              </a:rPr>
              <a:t>a</a:t>
            </a:r>
            <a:r>
              <a:rPr lang="en-US" sz="3600" dirty="0" smtClean="0">
                <a:solidFill>
                  <a:schemeClr val="tx1"/>
                </a:solidFill>
              </a:rPr>
              <a:t> teacher</a:t>
            </a:r>
            <a:r>
              <a:rPr lang="ru-RU" sz="3600" dirty="0" smtClean="0">
                <a:solidFill>
                  <a:schemeClr val="tx1"/>
                </a:solidFill>
              </a:rPr>
              <a:t>. </a:t>
            </a:r>
            <a:r>
              <a:rPr lang="ru-RU" sz="3600" dirty="0">
                <a:solidFill>
                  <a:schemeClr val="tx1"/>
                </a:solidFill>
              </a:rPr>
              <a:t/>
            </a:r>
            <a:br>
              <a:rPr lang="ru-RU" sz="3600" dirty="0">
                <a:solidFill>
                  <a:schemeClr val="tx1"/>
                </a:solidFill>
              </a:rPr>
            </a:br>
            <a:r>
              <a:rPr lang="ru-RU" sz="3600" dirty="0" smtClean="0">
                <a:solidFill>
                  <a:schemeClr val="tx1"/>
                </a:solidFill>
              </a:rPr>
              <a:t>Она учитель.</a:t>
            </a:r>
            <a:br>
              <a:rPr lang="ru-RU" sz="3600" dirty="0" smtClean="0">
                <a:solidFill>
                  <a:schemeClr val="tx1"/>
                </a:solidFill>
              </a:rPr>
            </a:br>
            <a:r>
              <a:rPr lang="ru-RU" sz="3600" dirty="0">
                <a:solidFill>
                  <a:schemeClr val="accent5"/>
                </a:solidFill>
              </a:rPr>
              <a:t>4. При обозначении неопределенного количества конкретного предмета</a:t>
            </a:r>
            <a:r>
              <a:rPr lang="ru-RU" sz="3600" dirty="0">
                <a:solidFill>
                  <a:schemeClr val="tx1"/>
                </a:solidFill>
              </a:rPr>
              <a:t/>
            </a:r>
            <a:br>
              <a:rPr lang="ru-RU" sz="3600" dirty="0">
                <a:solidFill>
                  <a:schemeClr val="tx1"/>
                </a:solidFill>
              </a:rPr>
            </a:br>
            <a:r>
              <a:rPr lang="ru-RU" sz="3600" dirty="0" err="1" smtClean="0">
                <a:solidFill>
                  <a:schemeClr val="tx1"/>
                </a:solidFill>
              </a:rPr>
              <a:t>Pass</a:t>
            </a:r>
            <a:r>
              <a:rPr lang="ru-RU" sz="3600" dirty="0" smtClean="0">
                <a:solidFill>
                  <a:schemeClr val="tx1"/>
                </a:solidFill>
              </a:rPr>
              <a:t> </a:t>
            </a:r>
            <a:r>
              <a:rPr lang="ru-RU" sz="3600" dirty="0" err="1">
                <a:solidFill>
                  <a:schemeClr val="tx1"/>
                </a:solidFill>
              </a:rPr>
              <a:t>me</a:t>
            </a:r>
            <a:r>
              <a:rPr lang="ru-RU" sz="3600" dirty="0">
                <a:solidFill>
                  <a:schemeClr val="tx1"/>
                </a:solidFill>
              </a:rPr>
              <a:t> a </a:t>
            </a:r>
            <a:r>
              <a:rPr lang="ru-RU" sz="3600" dirty="0" err="1">
                <a:solidFill>
                  <a:schemeClr val="tx1"/>
                </a:solidFill>
              </a:rPr>
              <a:t>piece</a:t>
            </a:r>
            <a:r>
              <a:rPr lang="ru-RU" sz="3600" dirty="0">
                <a:solidFill>
                  <a:schemeClr val="tx1"/>
                </a:solidFill>
              </a:rPr>
              <a:t> </a:t>
            </a:r>
            <a:r>
              <a:rPr lang="ru-RU" sz="3600" dirty="0" err="1">
                <a:solidFill>
                  <a:schemeClr val="tx1"/>
                </a:solidFill>
              </a:rPr>
              <a:t>of</a:t>
            </a:r>
            <a:r>
              <a:rPr lang="ru-RU" sz="3600" dirty="0">
                <a:solidFill>
                  <a:schemeClr val="tx1"/>
                </a:solidFill>
              </a:rPr>
              <a:t> </a:t>
            </a:r>
            <a:r>
              <a:rPr lang="ru-RU" sz="3600" dirty="0" err="1">
                <a:solidFill>
                  <a:schemeClr val="tx1"/>
                </a:solidFill>
              </a:rPr>
              <a:t>bread</a:t>
            </a:r>
            <a:r>
              <a:rPr lang="ru-RU" sz="3600" dirty="0">
                <a:solidFill>
                  <a:schemeClr val="tx1"/>
                </a:solidFill>
              </a:rPr>
              <a:t>. </a:t>
            </a:r>
            <a:br>
              <a:rPr lang="ru-RU" sz="3600" dirty="0">
                <a:solidFill>
                  <a:schemeClr val="tx1"/>
                </a:solidFill>
              </a:rPr>
            </a:br>
            <a:r>
              <a:rPr lang="ru-RU" sz="3600" dirty="0">
                <a:solidFill>
                  <a:schemeClr val="tx1"/>
                </a:solidFill>
              </a:rPr>
              <a:t>Передайте мне (немного) хлеба.</a:t>
            </a:r>
          </a:p>
        </p:txBody>
      </p:sp>
      <p:sp>
        <p:nvSpPr>
          <p:cNvPr id="3" name="Подзаголовок 2"/>
          <p:cNvSpPr>
            <a:spLocks noGrp="1"/>
          </p:cNvSpPr>
          <p:nvPr>
            <p:ph type="subTitle" idx="1"/>
          </p:nvPr>
        </p:nvSpPr>
        <p:spPr>
          <a:xfrm>
            <a:off x="6228184" y="6237312"/>
            <a:ext cx="2584376" cy="321072"/>
          </a:xfrm>
        </p:spPr>
        <p:txBody>
          <a:bodyPr>
            <a:norm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2935224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404664"/>
            <a:ext cx="7702624" cy="5688632"/>
          </a:xfrm>
        </p:spPr>
        <p:txBody>
          <a:bodyPr/>
          <a:lstStyle/>
          <a:p>
            <a:r>
              <a:rPr lang="ru-RU" dirty="0" smtClean="0">
                <a:solidFill>
                  <a:schemeClr val="accent5"/>
                </a:solidFill>
              </a:rPr>
              <a:t>5. В </a:t>
            </a:r>
            <a:r>
              <a:rPr lang="ru-RU" dirty="0">
                <a:solidFill>
                  <a:schemeClr val="accent5"/>
                </a:solidFill>
              </a:rPr>
              <a:t>значении один перед исчисляемыми существительными, обозначающими время</a:t>
            </a:r>
            <a:r>
              <a:rPr lang="ru-RU" dirty="0"/>
              <a:t/>
            </a:r>
            <a:br>
              <a:rPr lang="ru-RU" dirty="0"/>
            </a:br>
            <a:r>
              <a:rPr lang="ru-RU" dirty="0"/>
              <a:t/>
            </a:r>
            <a:br>
              <a:rPr lang="ru-RU" dirty="0"/>
            </a:br>
            <a:r>
              <a:rPr lang="ru-RU" dirty="0" err="1">
                <a:solidFill>
                  <a:schemeClr val="tx1"/>
                </a:solidFill>
              </a:rPr>
              <a:t>Will</a:t>
            </a:r>
            <a:r>
              <a:rPr lang="ru-RU" dirty="0">
                <a:solidFill>
                  <a:schemeClr val="tx1"/>
                </a:solidFill>
              </a:rPr>
              <a:t> </a:t>
            </a:r>
            <a:r>
              <a:rPr lang="ru-RU" dirty="0" err="1">
                <a:solidFill>
                  <a:schemeClr val="tx1"/>
                </a:solidFill>
              </a:rPr>
              <a:t>you</a:t>
            </a:r>
            <a:r>
              <a:rPr lang="ru-RU" dirty="0">
                <a:solidFill>
                  <a:schemeClr val="tx1"/>
                </a:solidFill>
              </a:rPr>
              <a:t> </a:t>
            </a:r>
            <a:r>
              <a:rPr lang="ru-RU" dirty="0" err="1">
                <a:solidFill>
                  <a:schemeClr val="tx1"/>
                </a:solidFill>
              </a:rPr>
              <a:t>be</a:t>
            </a:r>
            <a:r>
              <a:rPr lang="ru-RU" dirty="0">
                <a:solidFill>
                  <a:schemeClr val="tx1"/>
                </a:solidFill>
              </a:rPr>
              <a:t> </a:t>
            </a:r>
            <a:r>
              <a:rPr lang="ru-RU" dirty="0" err="1">
                <a:solidFill>
                  <a:schemeClr val="tx1"/>
                </a:solidFill>
              </a:rPr>
              <a:t>back</a:t>
            </a:r>
            <a:r>
              <a:rPr lang="ru-RU" dirty="0">
                <a:solidFill>
                  <a:schemeClr val="tx1"/>
                </a:solidFill>
              </a:rPr>
              <a:t> </a:t>
            </a:r>
            <a:r>
              <a:rPr lang="ru-RU" dirty="0" err="1">
                <a:solidFill>
                  <a:schemeClr val="tx1"/>
                </a:solidFill>
              </a:rPr>
              <a:t>in</a:t>
            </a:r>
            <a:r>
              <a:rPr lang="ru-RU" dirty="0">
                <a:solidFill>
                  <a:schemeClr val="tx1"/>
                </a:solidFill>
              </a:rPr>
              <a:t> </a:t>
            </a:r>
            <a:r>
              <a:rPr lang="ru-RU" dirty="0" err="1">
                <a:solidFill>
                  <a:schemeClr val="tx1"/>
                </a:solidFill>
              </a:rPr>
              <a:t>an</a:t>
            </a:r>
            <a:r>
              <a:rPr lang="ru-RU" dirty="0">
                <a:solidFill>
                  <a:schemeClr val="tx1"/>
                </a:solidFill>
              </a:rPr>
              <a:t> </a:t>
            </a:r>
            <a:r>
              <a:rPr lang="ru-RU" dirty="0" err="1">
                <a:solidFill>
                  <a:schemeClr val="tx1"/>
                </a:solidFill>
              </a:rPr>
              <a:t>hour</a:t>
            </a:r>
            <a:r>
              <a:rPr lang="ru-RU" dirty="0">
                <a:solidFill>
                  <a:schemeClr val="tx1"/>
                </a:solidFill>
              </a:rPr>
              <a:t>? </a:t>
            </a:r>
            <a:br>
              <a:rPr lang="ru-RU" dirty="0">
                <a:solidFill>
                  <a:schemeClr val="tx1"/>
                </a:solidFill>
              </a:rPr>
            </a:br>
            <a:r>
              <a:rPr lang="ru-RU" dirty="0">
                <a:solidFill>
                  <a:schemeClr val="tx1"/>
                </a:solidFill>
              </a:rPr>
              <a:t>Вы вернетесь через </a:t>
            </a:r>
            <a:r>
              <a:rPr lang="ru-RU" dirty="0" smtClean="0">
                <a:solidFill>
                  <a:schemeClr val="tx1"/>
                </a:solidFill>
              </a:rPr>
              <a:t>час?</a:t>
            </a:r>
            <a:endParaRPr lang="ru-RU" dirty="0">
              <a:solidFill>
                <a:schemeClr val="tx1"/>
              </a:solidFill>
            </a:endParaRPr>
          </a:p>
        </p:txBody>
      </p:sp>
      <p:sp>
        <p:nvSpPr>
          <p:cNvPr id="3" name="Подзаголовок 2"/>
          <p:cNvSpPr>
            <a:spLocks noGrp="1"/>
          </p:cNvSpPr>
          <p:nvPr>
            <p:ph type="subTitle" idx="1"/>
          </p:nvPr>
        </p:nvSpPr>
        <p:spPr>
          <a:xfrm>
            <a:off x="6084168" y="6309320"/>
            <a:ext cx="2800400" cy="321072"/>
          </a:xfrm>
        </p:spPr>
        <p:txBody>
          <a:bodyPr>
            <a:normAutofit fontScale="85000" lnSpcReduction="20000"/>
          </a:bodyPr>
          <a:lstStyle/>
          <a:p>
            <a:r>
              <a:rPr lang="ru-RU" dirty="0">
                <a:solidFill>
                  <a:schemeClr val="tx1"/>
                </a:solidFill>
              </a:rPr>
              <a:t>с</a:t>
            </a:r>
            <a:r>
              <a:rPr lang="ru-RU" dirty="0" smtClean="0">
                <a:solidFill>
                  <a:schemeClr val="tx1"/>
                </a:solidFill>
              </a:rPr>
              <a:t>озвездие-</a:t>
            </a:r>
            <a:r>
              <a:rPr lang="ru-RU" dirty="0" err="1" smtClean="0">
                <a:solidFill>
                  <a:schemeClr val="tx1"/>
                </a:solidFill>
              </a:rPr>
              <a:t>россия.рф</a:t>
            </a:r>
            <a:endParaRPr lang="ru-RU" dirty="0">
              <a:solidFill>
                <a:schemeClr val="tx1"/>
              </a:solidFill>
            </a:endParaRPr>
          </a:p>
        </p:txBody>
      </p:sp>
    </p:spTree>
    <p:extLst>
      <p:ext uri="{BB962C8B-B14F-4D97-AF65-F5344CB8AC3E}">
        <p14:creationId xmlns:p14="http://schemas.microsoft.com/office/powerpoint/2010/main" val="365663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548680"/>
            <a:ext cx="7844408" cy="5400600"/>
          </a:xfrm>
        </p:spPr>
        <p:txBody>
          <a:bodyPr>
            <a:normAutofit/>
          </a:bodyPr>
          <a:lstStyle/>
          <a:p>
            <a:r>
              <a:rPr lang="ru-RU" sz="3600" dirty="0">
                <a:solidFill>
                  <a:schemeClr val="accent5"/>
                </a:solidFill>
              </a:rPr>
              <a:t>Перед исчисляемыми существительными в единственном числе, определяемыми словами </a:t>
            </a:r>
            <a:r>
              <a:rPr lang="ru-RU" sz="3600" dirty="0" err="1">
                <a:solidFill>
                  <a:schemeClr val="tx1"/>
                </a:solidFill>
              </a:rPr>
              <a:t>such</a:t>
            </a:r>
            <a:r>
              <a:rPr lang="ru-RU" sz="3600" dirty="0">
                <a:solidFill>
                  <a:schemeClr val="tx1"/>
                </a:solidFill>
              </a:rPr>
              <a:t>, </a:t>
            </a:r>
            <a:r>
              <a:rPr lang="ru-RU" sz="3600" dirty="0" err="1">
                <a:solidFill>
                  <a:schemeClr val="tx1"/>
                </a:solidFill>
              </a:rPr>
              <a:t>quite</a:t>
            </a:r>
            <a:r>
              <a:rPr lang="ru-RU" sz="3600" dirty="0">
                <a:solidFill>
                  <a:schemeClr val="tx1"/>
                </a:solidFill>
              </a:rPr>
              <a:t>, </a:t>
            </a:r>
            <a:r>
              <a:rPr lang="ru-RU" sz="3600" dirty="0" err="1">
                <a:solidFill>
                  <a:schemeClr val="tx1"/>
                </a:solidFill>
              </a:rPr>
              <a:t>rather</a:t>
            </a:r>
            <a:r>
              <a:rPr lang="ru-RU" sz="3600" dirty="0">
                <a:solidFill>
                  <a:schemeClr val="tx1"/>
                </a:solidFill>
              </a:rPr>
              <a:t>, </a:t>
            </a:r>
            <a:r>
              <a:rPr lang="ru-RU" sz="3600" dirty="0" err="1">
                <a:solidFill>
                  <a:schemeClr val="tx1"/>
                </a:solidFill>
              </a:rPr>
              <a:t>most</a:t>
            </a:r>
            <a:r>
              <a:rPr lang="ru-RU" sz="3600" dirty="0">
                <a:solidFill>
                  <a:schemeClr val="tx1"/>
                </a:solidFill>
              </a:rPr>
              <a:t> (в значении очень)</a:t>
            </a:r>
            <a:br>
              <a:rPr lang="ru-RU" sz="3600" dirty="0">
                <a:solidFill>
                  <a:schemeClr val="tx1"/>
                </a:solidFill>
              </a:rPr>
            </a:br>
            <a:r>
              <a:rPr lang="ru-RU" sz="3600" dirty="0">
                <a:solidFill>
                  <a:schemeClr val="tx1"/>
                </a:solidFill>
              </a:rPr>
              <a:t/>
            </a:r>
            <a:br>
              <a:rPr lang="ru-RU" sz="3600" dirty="0">
                <a:solidFill>
                  <a:schemeClr val="tx1"/>
                </a:solidFill>
              </a:rPr>
            </a:br>
            <a:r>
              <a:rPr lang="ru-RU" sz="3600" dirty="0" err="1">
                <a:solidFill>
                  <a:schemeClr val="tx1"/>
                </a:solidFill>
              </a:rPr>
              <a:t>He</a:t>
            </a:r>
            <a:r>
              <a:rPr lang="ru-RU" sz="3600" dirty="0">
                <a:solidFill>
                  <a:schemeClr val="tx1"/>
                </a:solidFill>
              </a:rPr>
              <a:t> </a:t>
            </a:r>
            <a:r>
              <a:rPr lang="ru-RU" sz="3600" dirty="0" err="1">
                <a:solidFill>
                  <a:schemeClr val="tx1"/>
                </a:solidFill>
              </a:rPr>
              <a:t>is</a:t>
            </a:r>
            <a:r>
              <a:rPr lang="ru-RU" sz="3600" dirty="0">
                <a:solidFill>
                  <a:schemeClr val="tx1"/>
                </a:solidFill>
              </a:rPr>
              <a:t> </a:t>
            </a:r>
            <a:r>
              <a:rPr lang="ru-RU" sz="3600" dirty="0" err="1">
                <a:solidFill>
                  <a:schemeClr val="tx1"/>
                </a:solidFill>
              </a:rPr>
              <a:t>quite</a:t>
            </a:r>
            <a:r>
              <a:rPr lang="ru-RU" sz="3600" dirty="0">
                <a:solidFill>
                  <a:schemeClr val="tx1"/>
                </a:solidFill>
              </a:rPr>
              <a:t> a </a:t>
            </a:r>
            <a:r>
              <a:rPr lang="ru-RU" sz="3600" dirty="0" err="1">
                <a:solidFill>
                  <a:schemeClr val="tx1"/>
                </a:solidFill>
              </a:rPr>
              <a:t>young</a:t>
            </a:r>
            <a:r>
              <a:rPr lang="ru-RU" sz="3600" dirty="0">
                <a:solidFill>
                  <a:schemeClr val="tx1"/>
                </a:solidFill>
              </a:rPr>
              <a:t> </a:t>
            </a:r>
            <a:r>
              <a:rPr lang="ru-RU" sz="3600" dirty="0" err="1">
                <a:solidFill>
                  <a:schemeClr val="tx1"/>
                </a:solidFill>
              </a:rPr>
              <a:t>man</a:t>
            </a:r>
            <a:r>
              <a:rPr lang="ru-RU" sz="3600" dirty="0">
                <a:solidFill>
                  <a:schemeClr val="tx1"/>
                </a:solidFill>
              </a:rPr>
              <a:t>. </a:t>
            </a:r>
            <a:br>
              <a:rPr lang="ru-RU" sz="3600" dirty="0">
                <a:solidFill>
                  <a:schemeClr val="tx1"/>
                </a:solidFill>
              </a:rPr>
            </a:br>
            <a:r>
              <a:rPr lang="ru-RU" sz="3600" dirty="0">
                <a:solidFill>
                  <a:schemeClr val="tx1"/>
                </a:solidFill>
              </a:rPr>
              <a:t>Он совсем еще молодой человек.</a:t>
            </a:r>
            <a:br>
              <a:rPr lang="ru-RU" sz="3600" dirty="0">
                <a:solidFill>
                  <a:schemeClr val="tx1"/>
                </a:solidFill>
              </a:rPr>
            </a:br>
            <a:r>
              <a:rPr lang="ru-RU" sz="3600">
                <a:solidFill>
                  <a:schemeClr val="tx1"/>
                </a:solidFill>
              </a:rPr>
              <a:t/>
            </a:r>
            <a:br>
              <a:rPr lang="ru-RU" sz="3600">
                <a:solidFill>
                  <a:schemeClr val="tx1"/>
                </a:solidFill>
              </a:rPr>
            </a:br>
            <a:endParaRPr lang="ru-RU" dirty="0"/>
          </a:p>
        </p:txBody>
      </p:sp>
      <p:sp>
        <p:nvSpPr>
          <p:cNvPr id="3" name="Подзаголовок 2"/>
          <p:cNvSpPr>
            <a:spLocks noGrp="1"/>
          </p:cNvSpPr>
          <p:nvPr>
            <p:ph type="subTitle" idx="1"/>
          </p:nvPr>
        </p:nvSpPr>
        <p:spPr>
          <a:xfrm>
            <a:off x="5508104" y="6237312"/>
            <a:ext cx="3376464" cy="249064"/>
          </a:xfrm>
        </p:spPr>
        <p:txBody>
          <a:bodyPr>
            <a:no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1259755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548680"/>
            <a:ext cx="7992888" cy="4608512"/>
          </a:xfrm>
        </p:spPr>
        <p:txBody>
          <a:bodyPr/>
          <a:lstStyle/>
          <a:p>
            <a:r>
              <a:rPr lang="ru-RU" dirty="0">
                <a:solidFill>
                  <a:schemeClr val="tx1"/>
                </a:solidFill>
              </a:rPr>
              <a:t>Артикль </a:t>
            </a:r>
            <a:r>
              <a:rPr lang="ru-RU" dirty="0" err="1">
                <a:solidFill>
                  <a:schemeClr val="tx1"/>
                </a:solidFill>
              </a:rPr>
              <a:t>an</a:t>
            </a:r>
            <a:r>
              <a:rPr lang="ru-RU" dirty="0">
                <a:solidFill>
                  <a:schemeClr val="tx1"/>
                </a:solidFill>
              </a:rPr>
              <a:t> употребляется тогда, когда следующее за ним слово начинается с гласного звука: </a:t>
            </a:r>
            <a:r>
              <a:rPr lang="ru-RU" dirty="0" smtClean="0">
                <a:solidFill>
                  <a:schemeClr val="tx1"/>
                </a:solidFill>
              </a:rPr>
              <a:t/>
            </a:r>
            <a:br>
              <a:rPr lang="ru-RU" dirty="0" smtClean="0">
                <a:solidFill>
                  <a:schemeClr val="tx1"/>
                </a:solidFill>
              </a:rPr>
            </a:br>
            <a:r>
              <a:rPr lang="ru-RU" dirty="0" err="1" smtClean="0">
                <a:solidFill>
                  <a:schemeClr val="tx1"/>
                </a:solidFill>
              </a:rPr>
              <a:t>an</a:t>
            </a:r>
            <a:r>
              <a:rPr lang="en-US" dirty="0">
                <a:solidFill>
                  <a:schemeClr val="tx1"/>
                </a:solidFill>
              </a:rPr>
              <a:t> </a:t>
            </a:r>
            <a:r>
              <a:rPr lang="en-US" dirty="0" smtClean="0">
                <a:solidFill>
                  <a:schemeClr val="tx1"/>
                </a:solidFill>
              </a:rPr>
              <a:t>apple -</a:t>
            </a:r>
            <a:r>
              <a:rPr lang="ru-RU" dirty="0" smtClean="0">
                <a:solidFill>
                  <a:schemeClr val="tx1"/>
                </a:solidFill>
              </a:rPr>
              <a:t>яблоко, </a:t>
            </a:r>
            <a:br>
              <a:rPr lang="ru-RU" dirty="0" smtClean="0">
                <a:solidFill>
                  <a:schemeClr val="tx1"/>
                </a:solidFill>
              </a:rPr>
            </a:br>
            <a:r>
              <a:rPr lang="ru-RU" dirty="0" err="1" smtClean="0">
                <a:solidFill>
                  <a:schemeClr val="tx1"/>
                </a:solidFill>
              </a:rPr>
              <a:t>an</a:t>
            </a:r>
            <a:r>
              <a:rPr lang="ru-RU" dirty="0" smtClean="0">
                <a:solidFill>
                  <a:schemeClr val="tx1"/>
                </a:solidFill>
              </a:rPr>
              <a:t> </a:t>
            </a:r>
            <a:r>
              <a:rPr lang="en-US" dirty="0" smtClean="0">
                <a:solidFill>
                  <a:schemeClr val="tx1"/>
                </a:solidFill>
              </a:rPr>
              <a:t>office -</a:t>
            </a:r>
            <a:r>
              <a:rPr lang="ru-RU" dirty="0" smtClean="0">
                <a:solidFill>
                  <a:schemeClr val="tx1"/>
                </a:solidFill>
              </a:rPr>
              <a:t>офис</a:t>
            </a:r>
            <a:endParaRPr lang="ru-RU" dirty="0"/>
          </a:p>
        </p:txBody>
      </p:sp>
      <p:sp>
        <p:nvSpPr>
          <p:cNvPr id="3" name="Подзаголовок 2"/>
          <p:cNvSpPr>
            <a:spLocks noGrp="1"/>
          </p:cNvSpPr>
          <p:nvPr>
            <p:ph type="subTitle" idx="1"/>
          </p:nvPr>
        </p:nvSpPr>
        <p:spPr>
          <a:xfrm>
            <a:off x="6588224" y="6381328"/>
            <a:ext cx="2296344" cy="321072"/>
          </a:xfrm>
        </p:spPr>
        <p:txBody>
          <a:bodyPr>
            <a:normAutofit/>
          </a:bodyPr>
          <a:lstStyle/>
          <a:p>
            <a:r>
              <a:rPr lang="ru-RU" sz="1400" dirty="0">
                <a:solidFill>
                  <a:schemeClr val="tx1"/>
                </a:solidFill>
              </a:rPr>
              <a:t>с</a:t>
            </a:r>
            <a:r>
              <a:rPr lang="ru-RU" sz="1400" dirty="0" smtClean="0">
                <a:solidFill>
                  <a:schemeClr val="tx1"/>
                </a:solidFill>
              </a:rPr>
              <a:t>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2228988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404664"/>
            <a:ext cx="8352928" cy="5616624"/>
          </a:xfrm>
        </p:spPr>
        <p:txBody>
          <a:bodyPr>
            <a:normAutofit fontScale="90000"/>
          </a:bodyPr>
          <a:lstStyle/>
          <a:p>
            <a:r>
              <a:rPr lang="ru-RU" sz="2700" dirty="0">
                <a:solidFill>
                  <a:schemeClr val="tx1">
                    <a:lumMod val="95000"/>
                    <a:lumOff val="5000"/>
                  </a:schemeClr>
                </a:solidFill>
              </a:rPr>
              <a:t>УПОТРЕБЛЕНИЯ ОПРЕДЕЛЕННОГО АРТИКЛЯ </a:t>
            </a:r>
            <a:r>
              <a:rPr lang="en-US" sz="2700" dirty="0" smtClean="0">
                <a:solidFill>
                  <a:schemeClr val="tx1">
                    <a:lumMod val="95000"/>
                    <a:lumOff val="5000"/>
                  </a:schemeClr>
                </a:solidFill>
              </a:rPr>
              <a:t>THE</a:t>
            </a:r>
            <a:r>
              <a:rPr lang="ru-RU" sz="2700" dirty="0" smtClean="0">
                <a:solidFill>
                  <a:schemeClr val="tx1">
                    <a:lumMod val="95000"/>
                    <a:lumOff val="5000"/>
                  </a:schemeClr>
                </a:solidFill>
              </a:rPr>
              <a:t>:</a:t>
            </a:r>
            <a:br>
              <a:rPr lang="ru-RU" sz="2700" dirty="0" smtClean="0">
                <a:solidFill>
                  <a:schemeClr val="tx1">
                    <a:lumMod val="95000"/>
                    <a:lumOff val="5000"/>
                  </a:schemeClr>
                </a:solidFill>
              </a:rPr>
            </a:br>
            <a:r>
              <a:rPr lang="ru-RU" sz="2400" dirty="0" smtClean="0">
                <a:solidFill>
                  <a:schemeClr val="tx1"/>
                </a:solidFill>
              </a:rPr>
              <a:t/>
            </a:r>
            <a:br>
              <a:rPr lang="ru-RU" sz="2400" dirty="0" smtClean="0">
                <a:solidFill>
                  <a:schemeClr val="tx1"/>
                </a:solidFill>
              </a:rPr>
            </a:br>
            <a:r>
              <a:rPr lang="ru-RU" sz="2400" dirty="0">
                <a:solidFill>
                  <a:schemeClr val="tx1"/>
                </a:solidFill>
              </a:rPr>
              <a:t/>
            </a:r>
            <a:br>
              <a:rPr lang="ru-RU" sz="2400" dirty="0">
                <a:solidFill>
                  <a:schemeClr val="tx1"/>
                </a:solidFill>
              </a:rPr>
            </a:br>
            <a:r>
              <a:rPr lang="ru-RU" sz="2400" dirty="0" smtClean="0">
                <a:solidFill>
                  <a:schemeClr val="tx1"/>
                </a:solidFill>
              </a:rPr>
              <a:t>1. </a:t>
            </a:r>
            <a:r>
              <a:rPr lang="ru-RU" sz="3100" dirty="0">
                <a:solidFill>
                  <a:schemeClr val="accent5"/>
                </a:solidFill>
              </a:rPr>
              <a:t>О</a:t>
            </a:r>
            <a:r>
              <a:rPr lang="ru-RU" sz="3100" dirty="0" smtClean="0">
                <a:solidFill>
                  <a:schemeClr val="accent5"/>
                </a:solidFill>
              </a:rPr>
              <a:t> </a:t>
            </a:r>
            <a:r>
              <a:rPr lang="ru-RU" sz="3100" dirty="0">
                <a:solidFill>
                  <a:schemeClr val="accent5"/>
                </a:solidFill>
              </a:rPr>
              <a:t>данном предмете уже упоминалось в разговоре или повествовании</a:t>
            </a:r>
            <a:br>
              <a:rPr lang="ru-RU" sz="3100" dirty="0">
                <a:solidFill>
                  <a:schemeClr val="accent5"/>
                </a:solidFill>
              </a:rPr>
            </a:br>
            <a:r>
              <a:rPr lang="ru-RU" sz="3100" dirty="0">
                <a:solidFill>
                  <a:schemeClr val="accent5"/>
                </a:solidFill>
              </a:rPr>
              <a:t/>
            </a:r>
            <a:br>
              <a:rPr lang="ru-RU" sz="3100" dirty="0">
                <a:solidFill>
                  <a:schemeClr val="accent5"/>
                </a:solidFill>
              </a:rPr>
            </a:br>
            <a:r>
              <a:rPr lang="ru-RU" sz="2400" dirty="0">
                <a:solidFill>
                  <a:schemeClr val="tx1"/>
                </a:solidFill>
              </a:rPr>
              <a:t>"</a:t>
            </a:r>
            <a:r>
              <a:rPr lang="ru-RU" sz="2400" dirty="0" err="1">
                <a:solidFill>
                  <a:schemeClr val="tx1"/>
                </a:solidFill>
              </a:rPr>
              <a:t>I’ve</a:t>
            </a:r>
            <a:r>
              <a:rPr lang="ru-RU" sz="2400" dirty="0">
                <a:solidFill>
                  <a:schemeClr val="tx1"/>
                </a:solidFill>
              </a:rPr>
              <a:t> </a:t>
            </a:r>
            <a:r>
              <a:rPr lang="ru-RU" sz="2400" dirty="0" err="1">
                <a:solidFill>
                  <a:schemeClr val="tx1"/>
                </a:solidFill>
              </a:rPr>
              <a:t>got</a:t>
            </a:r>
            <a:r>
              <a:rPr lang="ru-RU" sz="2400" dirty="0">
                <a:solidFill>
                  <a:schemeClr val="tx1"/>
                </a:solidFill>
              </a:rPr>
              <a:t> a </a:t>
            </a:r>
            <a:r>
              <a:rPr lang="ru-RU" sz="2400" dirty="0" err="1">
                <a:solidFill>
                  <a:schemeClr val="tx1"/>
                </a:solidFill>
              </a:rPr>
              <a:t>very</a:t>
            </a:r>
            <a:r>
              <a:rPr lang="ru-RU" sz="2400" dirty="0">
                <a:solidFill>
                  <a:schemeClr val="tx1"/>
                </a:solidFill>
              </a:rPr>
              <a:t> </a:t>
            </a:r>
            <a:r>
              <a:rPr lang="ru-RU" sz="2400" dirty="0" err="1">
                <a:solidFill>
                  <a:schemeClr val="tx1"/>
                </a:solidFill>
              </a:rPr>
              <a:t>interesting</a:t>
            </a:r>
            <a:r>
              <a:rPr lang="ru-RU" sz="2400" dirty="0">
                <a:solidFill>
                  <a:schemeClr val="tx1"/>
                </a:solidFill>
              </a:rPr>
              <a:t> </a:t>
            </a:r>
            <a:r>
              <a:rPr lang="ru-RU" sz="2400" dirty="0" err="1">
                <a:solidFill>
                  <a:schemeClr val="tx1"/>
                </a:solidFill>
              </a:rPr>
              <a:t>book</a:t>
            </a:r>
            <a:r>
              <a:rPr lang="ru-RU" sz="2400" dirty="0">
                <a:solidFill>
                  <a:schemeClr val="tx1"/>
                </a:solidFill>
              </a:rPr>
              <a:t>," </a:t>
            </a:r>
            <a:r>
              <a:rPr lang="ru-RU" sz="2400" dirty="0" err="1">
                <a:solidFill>
                  <a:schemeClr val="tx1"/>
                </a:solidFill>
              </a:rPr>
              <a:t>says</a:t>
            </a:r>
            <a:r>
              <a:rPr lang="ru-RU" sz="2400" dirty="0">
                <a:solidFill>
                  <a:schemeClr val="tx1"/>
                </a:solidFill>
              </a:rPr>
              <a:t> </a:t>
            </a:r>
            <a:r>
              <a:rPr lang="ru-RU" sz="2400" dirty="0" err="1">
                <a:solidFill>
                  <a:schemeClr val="tx1"/>
                </a:solidFill>
              </a:rPr>
              <a:t>Mike</a:t>
            </a:r>
            <a:r>
              <a:rPr lang="ru-RU" sz="2400" dirty="0">
                <a:solidFill>
                  <a:schemeClr val="tx1"/>
                </a:solidFill>
              </a:rPr>
              <a:t>.</a:t>
            </a:r>
            <a:br>
              <a:rPr lang="ru-RU" sz="2400" dirty="0">
                <a:solidFill>
                  <a:schemeClr val="tx1"/>
                </a:solidFill>
              </a:rPr>
            </a:br>
            <a:r>
              <a:rPr lang="ru-RU" sz="2400" dirty="0" smtClean="0">
                <a:solidFill>
                  <a:schemeClr val="tx1"/>
                </a:solidFill>
              </a:rPr>
              <a:t>"</a:t>
            </a:r>
            <a:r>
              <a:rPr lang="ru-RU" sz="2400" dirty="0" err="1">
                <a:solidFill>
                  <a:schemeClr val="tx1"/>
                </a:solidFill>
              </a:rPr>
              <a:t>Please</a:t>
            </a:r>
            <a:r>
              <a:rPr lang="ru-RU" sz="2400" dirty="0">
                <a:solidFill>
                  <a:schemeClr val="tx1"/>
                </a:solidFill>
              </a:rPr>
              <a:t> </a:t>
            </a:r>
            <a:r>
              <a:rPr lang="ru-RU" sz="2400" dirty="0" err="1">
                <a:solidFill>
                  <a:schemeClr val="tx1"/>
                </a:solidFill>
              </a:rPr>
              <a:t>show</a:t>
            </a:r>
            <a:r>
              <a:rPr lang="ru-RU" sz="2400" dirty="0">
                <a:solidFill>
                  <a:schemeClr val="tx1"/>
                </a:solidFill>
              </a:rPr>
              <a:t> </a:t>
            </a:r>
            <a:r>
              <a:rPr lang="ru-RU" sz="2400" dirty="0" err="1">
                <a:solidFill>
                  <a:schemeClr val="tx1"/>
                </a:solidFill>
              </a:rPr>
              <a:t>me</a:t>
            </a:r>
            <a:r>
              <a:rPr lang="ru-RU" sz="2400" dirty="0">
                <a:solidFill>
                  <a:schemeClr val="tx1"/>
                </a:solidFill>
              </a:rPr>
              <a:t> </a:t>
            </a:r>
            <a:r>
              <a:rPr lang="ru-RU" sz="2400" dirty="0" err="1">
                <a:solidFill>
                  <a:schemeClr val="tx1"/>
                </a:solidFill>
              </a:rPr>
              <a:t>the</a:t>
            </a:r>
            <a:r>
              <a:rPr lang="ru-RU" sz="2400" dirty="0">
                <a:solidFill>
                  <a:schemeClr val="tx1"/>
                </a:solidFill>
              </a:rPr>
              <a:t> </a:t>
            </a:r>
            <a:r>
              <a:rPr lang="ru-RU" sz="2400" dirty="0" err="1">
                <a:solidFill>
                  <a:schemeClr val="tx1"/>
                </a:solidFill>
              </a:rPr>
              <a:t>book</a:t>
            </a:r>
            <a:r>
              <a:rPr lang="ru-RU" sz="2400" dirty="0">
                <a:solidFill>
                  <a:schemeClr val="tx1"/>
                </a:solidFill>
              </a:rPr>
              <a:t>," </a:t>
            </a:r>
            <a:r>
              <a:rPr lang="ru-RU" sz="2400" dirty="0" err="1">
                <a:solidFill>
                  <a:schemeClr val="tx1"/>
                </a:solidFill>
              </a:rPr>
              <a:t>says</a:t>
            </a:r>
            <a:r>
              <a:rPr lang="ru-RU" sz="2400" dirty="0">
                <a:solidFill>
                  <a:schemeClr val="tx1"/>
                </a:solidFill>
              </a:rPr>
              <a:t> </a:t>
            </a:r>
            <a:r>
              <a:rPr lang="ru-RU" sz="2400" dirty="0" err="1">
                <a:solidFill>
                  <a:schemeClr val="tx1"/>
                </a:solidFill>
              </a:rPr>
              <a:t>Nick</a:t>
            </a:r>
            <a:r>
              <a:rPr lang="ru-RU" sz="2400" dirty="0">
                <a:solidFill>
                  <a:schemeClr val="tx1"/>
                </a:solidFill>
              </a:rPr>
              <a:t>. </a:t>
            </a:r>
            <a:br>
              <a:rPr lang="ru-RU" sz="2400" dirty="0">
                <a:solidFill>
                  <a:schemeClr val="tx1"/>
                </a:solidFill>
              </a:rPr>
            </a:br>
            <a:r>
              <a:rPr lang="ru-RU" sz="2400" dirty="0">
                <a:solidFill>
                  <a:schemeClr val="tx1"/>
                </a:solidFill>
              </a:rPr>
              <a:t>«У меня есть интересная книга», — говорит Майк. </a:t>
            </a:r>
            <a:br>
              <a:rPr lang="ru-RU" sz="2400" dirty="0">
                <a:solidFill>
                  <a:schemeClr val="tx1"/>
                </a:solidFill>
              </a:rPr>
            </a:br>
            <a:r>
              <a:rPr lang="ru-RU" sz="2400" dirty="0">
                <a:solidFill>
                  <a:schemeClr val="tx1"/>
                </a:solidFill>
              </a:rPr>
              <a:t>«Покажи мне пожалуйста эту книгу», — говорит Ник.</a:t>
            </a:r>
            <a:r>
              <a:rPr lang="ru-RU" dirty="0">
                <a:solidFill>
                  <a:schemeClr val="tx1"/>
                </a:solidFill>
              </a:rPr>
              <a:t/>
            </a:r>
            <a:br>
              <a:rPr lang="ru-RU" dirty="0">
                <a:solidFill>
                  <a:schemeClr val="tx1"/>
                </a:solidFill>
              </a:rPr>
            </a:br>
            <a:r>
              <a:rPr lang="ru-RU" dirty="0">
                <a:solidFill>
                  <a:schemeClr val="tx1"/>
                </a:solidFill>
              </a:rPr>
              <a:t/>
            </a:r>
            <a:br>
              <a:rPr lang="ru-RU" dirty="0">
                <a:solidFill>
                  <a:schemeClr val="tx1"/>
                </a:solidFill>
              </a:rPr>
            </a:br>
            <a:r>
              <a:rPr lang="ru-RU" dirty="0" smtClean="0">
                <a:solidFill>
                  <a:schemeClr val="tx1"/>
                </a:solidFill>
              </a:rPr>
              <a:t/>
            </a:r>
            <a:br>
              <a:rPr lang="ru-RU" dirty="0" smtClean="0">
                <a:solidFill>
                  <a:schemeClr val="tx1"/>
                </a:solidFill>
              </a:rPr>
            </a:br>
            <a:endParaRPr lang="ru-RU" dirty="0">
              <a:solidFill>
                <a:schemeClr val="tx1"/>
              </a:solidFill>
            </a:endParaRPr>
          </a:p>
        </p:txBody>
      </p:sp>
      <p:sp>
        <p:nvSpPr>
          <p:cNvPr id="3" name="Подзаголовок 2"/>
          <p:cNvSpPr>
            <a:spLocks noGrp="1"/>
          </p:cNvSpPr>
          <p:nvPr>
            <p:ph type="subTitle" idx="1"/>
          </p:nvPr>
        </p:nvSpPr>
        <p:spPr>
          <a:xfrm>
            <a:off x="5724128" y="6237312"/>
            <a:ext cx="3232448" cy="393080"/>
          </a:xfrm>
        </p:spPr>
        <p:txBody>
          <a:bodyPr>
            <a:normAutofit/>
          </a:bodyPr>
          <a:lstStyle/>
          <a:p>
            <a:r>
              <a:rPr lang="ru-RU" sz="1400" dirty="0" smtClean="0">
                <a:solidFill>
                  <a:schemeClr val="tx1"/>
                </a:solidFill>
              </a:rPr>
              <a:t>созвездие-</a:t>
            </a:r>
            <a:r>
              <a:rPr lang="ru-RU" sz="1400" dirty="0" err="1" smtClean="0">
                <a:solidFill>
                  <a:schemeClr val="tx1"/>
                </a:solidFill>
              </a:rPr>
              <a:t>россия.рф</a:t>
            </a:r>
            <a:endParaRPr lang="ru-RU" sz="1400" dirty="0">
              <a:solidFill>
                <a:schemeClr val="tx1"/>
              </a:solidFill>
            </a:endParaRPr>
          </a:p>
        </p:txBody>
      </p:sp>
    </p:spTree>
    <p:extLst>
      <p:ext uri="{BB962C8B-B14F-4D97-AF65-F5344CB8AC3E}">
        <p14:creationId xmlns:p14="http://schemas.microsoft.com/office/powerpoint/2010/main" val="19779060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TotalTime>
  <Words>291</Words>
  <Application>Microsoft Office PowerPoint</Application>
  <PresentationFormat>Экран (4:3)</PresentationFormat>
  <Paragraphs>40</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Волна</vt:lpstr>
      <vt:lpstr>   Артикли   The Articles</vt:lpstr>
      <vt:lpstr>Артикль является признаком существительного и ставится или непосредственно перед существительным, или перед определяющим его прилагательным.</vt:lpstr>
      <vt:lpstr>Артикли:  неопределенный  a/an и определенный  the</vt:lpstr>
      <vt:lpstr>УПОТРЕБЛЕНИЕ НЕОПРЕДЕЛЕННОГО АРТИКЛЯ A/AN:    1.При упоминании чего-либо впервые I see a man in the street – Я вижу человека на улице. 2. При обобщении A baby deer can run- Оленята могут бегать.</vt:lpstr>
      <vt:lpstr>3. Перед названиями профессий или должностей  She is a teacher.  Она учитель. 4. При обозначении неопределенного количества конкретного предмета Pass me a piece of bread.  Передайте мне (немного) хлеба.</vt:lpstr>
      <vt:lpstr>5. В значении один перед исчисляемыми существительными, обозначающими время  Will you be back in an hour?  Вы вернетесь через час?</vt:lpstr>
      <vt:lpstr>Перед исчисляемыми существительными в единственном числе, определяемыми словами such, quite, rather, most (в значении очень)  He is quite a young man.  Он совсем еще молодой человек.  </vt:lpstr>
      <vt:lpstr>Артикль an употребляется тогда, когда следующее за ним слово начинается с гласного звука:  an apple -яблоко,  an office -офис</vt:lpstr>
      <vt:lpstr>УПОТРЕБЛЕНИЯ ОПРЕДЕЛЕННОГО АРТИКЛЯ THE:   1. О данном предмете уже упоминалось в разговоре или повествовании  "I’ve got a very interesting book," says Mike. "Please show me the book," says Nick.  «У меня есть интересная книга», — говорит Майк.  «Покажи мне пожалуйста эту книгу», — говорит Ник.   </vt:lpstr>
      <vt:lpstr>2. Если говорится о единственном в мире предмете  The sky is blue.  Небо голубое.   3.Когда говорится о предмете (или лице), единственном в данной обстановке  The teacher is in the classroom.  Учитель в классе. (В данном классе находится только один учитель). </vt:lpstr>
      <vt:lpstr>4. С существительным, перед которым стоит порядковое числительное  We are on the fourth floor.  Мы на четвертом этаже.  5.С существительным, перед которым стоит прилагательное в превосходной степени  She is the best student in your group.  Она лучшая  студентка  в твоей группе.</vt:lpstr>
      <vt:lpstr>6. Если говорится об определенном (по контексту) количестве вещества, например tea чай, milk молоко, bread хлеб  - Is the milk on the table?    - Молоко на столе? (т. е. именно молоко (в определённой упаковке / в определённом объёме и т. д.), подразумеваемое по контексту, а не просто молоко как вещество)</vt:lpstr>
      <vt:lpstr>7. Перед названиями морей, горных массивов, островов, рек, пустынь, кораблей, гостиниц, кинотеатров, театров; перед словами country за городом, sea море, seaside у моря, mountains горы (и при обобщении)  - I’m taking a trip to the mountains next week.  На следующей неделе я еду в горы.  - Did you go to the Black Sea?  - Вы ездили на Черное море?</vt:lpstr>
      <vt:lpstr>8. После слов one of один (из), some of некоторые (из), many of многие (из), each of каждый (из), most of большинство (из) (часто после слов all все, both of оба)  Most of the stories are very interesting.  Большинство рассказов очень интересны.  Give me one of the books. Дайте мне одну из (этих) книг.  9. Перед названиями четырех сторон света  the Northern part of our country —  север нашей страны </vt:lpstr>
      <vt:lpstr>10. Перед существительным в единственном числе, обозначающим целый класс предметов, людей (т. е. при обобщении)  The whale is a mammal, not a fish.  Кит — это млекопитающее, а не рыба.   11. Перед фамилией во множественном числе (при обозначении всех членов семьи)  The Sidorovs are at home.  Сидоровы дома.</vt:lpstr>
      <vt:lpstr>ОТСУТСТВИЕ АРТИКЛЯ:   1. Перед исчисляемыми существительными во множественном числе (в тех случаях, когда в единственном числе следует употребить неопределенный артикль) My mother and my sister are teachers.  Моя мать и моя сестра учителя.  2. При обобщении (обычно используется множественное число или неисчисляемое существительное без артикля)  Cucumbers are your favourite vegetable.      Огурец —твой  любимый овощ.  </vt:lpstr>
      <vt:lpstr>3. В некоторых сочетаниях существительного с предлогом, когда все сочетание имеет характер наречия.  to / at / from school, university, college; to / in / into / from church; in time; at / from home; by car, bus, bicycle, plane, train, metro, boat etc.; for breakfast и т. д.  He can get there in time if he goes by train.  Он может добраться туда вовремя, если поедет поездом.</vt:lpstr>
      <vt:lpstr>4.В выражениях с собственным существительным в притяжательном падеже  John’s hat шляпа  Джона  5. Перед существительным в функции определения  piano  lessons  уроки игры на  пианино   6. Перед названиями континентов, стран, штатов, городов, улиц, озер  I’ll  go to South Africa  next week.  Я поеду в Южную Африку на следующей неделе.</vt:lpstr>
      <vt:lpstr>7. Перед неисчисляемыми (абстрактными) существительными  This is important information.  Это важная информация.   8. Перед именами и фамилиями людей  My name is Jack, Jack  Been.  Меня зовут Джек, Джек Бин.</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Артикли  </dc:title>
  <dc:creator>Лариса</dc:creator>
  <cp:lastModifiedBy>Лариса</cp:lastModifiedBy>
  <cp:revision>51</cp:revision>
  <dcterms:created xsi:type="dcterms:W3CDTF">2019-02-21T05:44:07Z</dcterms:created>
  <dcterms:modified xsi:type="dcterms:W3CDTF">2019-02-22T05:24:49Z</dcterms:modified>
</cp:coreProperties>
</file>